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8" r:id="rId1"/>
  </p:sldMasterIdLst>
  <p:notesMasterIdLst>
    <p:notesMasterId r:id="rId50"/>
  </p:notesMasterIdLst>
  <p:sldIdLst>
    <p:sldId id="256" r:id="rId2"/>
    <p:sldId id="932" r:id="rId3"/>
    <p:sldId id="904" r:id="rId4"/>
    <p:sldId id="909" r:id="rId5"/>
    <p:sldId id="263" r:id="rId6"/>
    <p:sldId id="258" r:id="rId7"/>
    <p:sldId id="933" r:id="rId8"/>
    <p:sldId id="283" r:id="rId9"/>
    <p:sldId id="934" r:id="rId10"/>
    <p:sldId id="903" r:id="rId11"/>
    <p:sldId id="291" r:id="rId12"/>
    <p:sldId id="294" r:id="rId13"/>
    <p:sldId id="901" r:id="rId14"/>
    <p:sldId id="265" r:id="rId15"/>
    <p:sldId id="266" r:id="rId16"/>
    <p:sldId id="902" r:id="rId17"/>
    <p:sldId id="962" r:id="rId18"/>
    <p:sldId id="928" r:id="rId19"/>
    <p:sldId id="930" r:id="rId20"/>
    <p:sldId id="931" r:id="rId21"/>
    <p:sldId id="922" r:id="rId22"/>
    <p:sldId id="915" r:id="rId23"/>
    <p:sldId id="919" r:id="rId24"/>
    <p:sldId id="921" r:id="rId25"/>
    <p:sldId id="809" r:id="rId26"/>
    <p:sldId id="262" r:id="rId27"/>
    <p:sldId id="958" r:id="rId28"/>
    <p:sldId id="959" r:id="rId29"/>
    <p:sldId id="960" r:id="rId30"/>
    <p:sldId id="957" r:id="rId31"/>
    <p:sldId id="969" r:id="rId32"/>
    <p:sldId id="267" r:id="rId33"/>
    <p:sldId id="268" r:id="rId34"/>
    <p:sldId id="269" r:id="rId35"/>
    <p:sldId id="270" r:id="rId36"/>
    <p:sldId id="968" r:id="rId37"/>
    <p:sldId id="967" r:id="rId38"/>
    <p:sldId id="274" r:id="rId39"/>
    <p:sldId id="275" r:id="rId40"/>
    <p:sldId id="276" r:id="rId41"/>
    <p:sldId id="277" r:id="rId42"/>
    <p:sldId id="271" r:id="rId43"/>
    <p:sldId id="273" r:id="rId44"/>
    <p:sldId id="278" r:id="rId45"/>
    <p:sldId id="272" r:id="rId46"/>
    <p:sldId id="280" r:id="rId47"/>
    <p:sldId id="281" r:id="rId48"/>
    <p:sldId id="282"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B8FF"/>
    <a:srgbClr val="122B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60A815-CDA5-415F-BCB9-72903A686117}" v="73" dt="2024-10-06T20:43:12.2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1452" y="54"/>
      </p:cViewPr>
      <p:guideLst/>
    </p:cSldViewPr>
  </p:slideViewPr>
  <p:notesTextViewPr>
    <p:cViewPr>
      <p:scale>
        <a:sx n="1" d="1"/>
        <a:sy n="1" d="1"/>
      </p:scale>
      <p:origin x="0" y="0"/>
    </p:cViewPr>
  </p:notesTextViewPr>
  <p:sorterViewPr>
    <p:cViewPr>
      <p:scale>
        <a:sx n="100" d="100"/>
        <a:sy n="100" d="100"/>
      </p:scale>
      <p:origin x="0" y="-103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migiusz Durka" userId="68b87899-7d3f-4121-a05f-f4a2875421e7" providerId="ADAL" clId="{FC60A815-CDA5-415F-BCB9-72903A686117}"/>
    <pc:docChg chg="custSel addSld delSld modSld">
      <pc:chgData name="Remigiusz Durka" userId="68b87899-7d3f-4121-a05f-f4a2875421e7" providerId="ADAL" clId="{FC60A815-CDA5-415F-BCB9-72903A686117}" dt="2024-10-08T07:43:53.033" v="125" actId="47"/>
      <pc:docMkLst>
        <pc:docMk/>
      </pc:docMkLst>
      <pc:sldChg chg="del">
        <pc:chgData name="Remigiusz Durka" userId="68b87899-7d3f-4121-a05f-f4a2875421e7" providerId="ADAL" clId="{FC60A815-CDA5-415F-BCB9-72903A686117}" dt="2024-10-08T07:43:53.033" v="125" actId="47"/>
        <pc:sldMkLst>
          <pc:docMk/>
          <pc:sldMk cId="1987990455" sldId="284"/>
        </pc:sldMkLst>
      </pc:sldChg>
      <pc:sldChg chg="del">
        <pc:chgData name="Remigiusz Durka" userId="68b87899-7d3f-4121-a05f-f4a2875421e7" providerId="ADAL" clId="{FC60A815-CDA5-415F-BCB9-72903A686117}" dt="2024-10-08T07:43:53.033" v="125" actId="47"/>
        <pc:sldMkLst>
          <pc:docMk/>
          <pc:sldMk cId="2668109654" sldId="285"/>
        </pc:sldMkLst>
      </pc:sldChg>
      <pc:sldChg chg="del">
        <pc:chgData name="Remigiusz Durka" userId="68b87899-7d3f-4121-a05f-f4a2875421e7" providerId="ADAL" clId="{FC60A815-CDA5-415F-BCB9-72903A686117}" dt="2024-10-08T07:43:53.033" v="125" actId="47"/>
        <pc:sldMkLst>
          <pc:docMk/>
          <pc:sldMk cId="982118067" sldId="292"/>
        </pc:sldMkLst>
      </pc:sldChg>
      <pc:sldChg chg="del">
        <pc:chgData name="Remigiusz Durka" userId="68b87899-7d3f-4121-a05f-f4a2875421e7" providerId="ADAL" clId="{FC60A815-CDA5-415F-BCB9-72903A686117}" dt="2024-10-08T07:43:53.033" v="125" actId="47"/>
        <pc:sldMkLst>
          <pc:docMk/>
          <pc:sldMk cId="902230946" sldId="935"/>
        </pc:sldMkLst>
      </pc:sldChg>
      <pc:sldChg chg="del">
        <pc:chgData name="Remigiusz Durka" userId="68b87899-7d3f-4121-a05f-f4a2875421e7" providerId="ADAL" clId="{FC60A815-CDA5-415F-BCB9-72903A686117}" dt="2024-10-08T07:43:53.033" v="125" actId="47"/>
        <pc:sldMkLst>
          <pc:docMk/>
          <pc:sldMk cId="2997585094" sldId="936"/>
        </pc:sldMkLst>
      </pc:sldChg>
      <pc:sldChg chg="del">
        <pc:chgData name="Remigiusz Durka" userId="68b87899-7d3f-4121-a05f-f4a2875421e7" providerId="ADAL" clId="{FC60A815-CDA5-415F-BCB9-72903A686117}" dt="2024-10-08T07:43:53.033" v="125" actId="47"/>
        <pc:sldMkLst>
          <pc:docMk/>
          <pc:sldMk cId="2809167395" sldId="937"/>
        </pc:sldMkLst>
      </pc:sldChg>
      <pc:sldChg chg="del">
        <pc:chgData name="Remigiusz Durka" userId="68b87899-7d3f-4121-a05f-f4a2875421e7" providerId="ADAL" clId="{FC60A815-CDA5-415F-BCB9-72903A686117}" dt="2024-10-08T07:43:53.033" v="125" actId="47"/>
        <pc:sldMkLst>
          <pc:docMk/>
          <pc:sldMk cId="3268913675" sldId="938"/>
        </pc:sldMkLst>
      </pc:sldChg>
      <pc:sldChg chg="del">
        <pc:chgData name="Remigiusz Durka" userId="68b87899-7d3f-4121-a05f-f4a2875421e7" providerId="ADAL" clId="{FC60A815-CDA5-415F-BCB9-72903A686117}" dt="2024-10-08T07:43:53.033" v="125" actId="47"/>
        <pc:sldMkLst>
          <pc:docMk/>
          <pc:sldMk cId="3308804076" sldId="939"/>
        </pc:sldMkLst>
      </pc:sldChg>
      <pc:sldChg chg="addSp delSp modSp del mod">
        <pc:chgData name="Remigiusz Durka" userId="68b87899-7d3f-4121-a05f-f4a2875421e7" providerId="ADAL" clId="{FC60A815-CDA5-415F-BCB9-72903A686117}" dt="2024-10-08T07:43:53.033" v="125" actId="47"/>
        <pc:sldMkLst>
          <pc:docMk/>
          <pc:sldMk cId="2238816894" sldId="940"/>
        </pc:sldMkLst>
        <pc:spChg chg="mod">
          <ac:chgData name="Remigiusz Durka" userId="68b87899-7d3f-4121-a05f-f4a2875421e7" providerId="ADAL" clId="{FC60A815-CDA5-415F-BCB9-72903A686117}" dt="2024-10-06T20:40:58.313" v="35" actId="20577"/>
          <ac:spMkLst>
            <pc:docMk/>
            <pc:sldMk cId="2238816894" sldId="940"/>
            <ac:spMk id="2" creationId="{FC9DB3BC-87C1-8595-A2C1-7140947599F5}"/>
          </ac:spMkLst>
        </pc:spChg>
        <pc:spChg chg="add mod">
          <ac:chgData name="Remigiusz Durka" userId="68b87899-7d3f-4121-a05f-f4a2875421e7" providerId="ADAL" clId="{FC60A815-CDA5-415F-BCB9-72903A686117}" dt="2024-10-06T20:41:08.897" v="43" actId="20577"/>
          <ac:spMkLst>
            <pc:docMk/>
            <pc:sldMk cId="2238816894" sldId="940"/>
            <ac:spMk id="6" creationId="{758C7FCC-53F2-004A-00BD-B127F8A8495B}"/>
          </ac:spMkLst>
        </pc:spChg>
        <pc:picChg chg="del mod">
          <ac:chgData name="Remigiusz Durka" userId="68b87899-7d3f-4121-a05f-f4a2875421e7" providerId="ADAL" clId="{FC60A815-CDA5-415F-BCB9-72903A686117}" dt="2024-10-06T20:41:23.251" v="56" actId="478"/>
          <ac:picMkLst>
            <pc:docMk/>
            <pc:sldMk cId="2238816894" sldId="940"/>
            <ac:picMk id="4" creationId="{B35058DF-DE4F-640E-E897-A60A56A0F505}"/>
          </ac:picMkLst>
        </pc:picChg>
        <pc:picChg chg="del mod ord">
          <ac:chgData name="Remigiusz Durka" userId="68b87899-7d3f-4121-a05f-f4a2875421e7" providerId="ADAL" clId="{FC60A815-CDA5-415F-BCB9-72903A686117}" dt="2024-10-06T20:41:40.121" v="72" actId="478"/>
          <ac:picMkLst>
            <pc:docMk/>
            <pc:sldMk cId="2238816894" sldId="940"/>
            <ac:picMk id="8" creationId="{A09DEDE5-4CA6-6029-1726-329415195F72}"/>
          </ac:picMkLst>
        </pc:picChg>
        <pc:picChg chg="mod ord">
          <ac:chgData name="Remigiusz Durka" userId="68b87899-7d3f-4121-a05f-f4a2875421e7" providerId="ADAL" clId="{FC60A815-CDA5-415F-BCB9-72903A686117}" dt="2024-10-06T20:41:40.121" v="74" actId="962"/>
          <ac:picMkLst>
            <pc:docMk/>
            <pc:sldMk cId="2238816894" sldId="940"/>
            <ac:picMk id="10" creationId="{EA102869-003B-1A26-0F80-01A979875BC9}"/>
          </ac:picMkLst>
        </pc:picChg>
      </pc:sldChg>
      <pc:sldChg chg="del">
        <pc:chgData name="Remigiusz Durka" userId="68b87899-7d3f-4121-a05f-f4a2875421e7" providerId="ADAL" clId="{FC60A815-CDA5-415F-BCB9-72903A686117}" dt="2024-10-08T07:43:53.033" v="125" actId="47"/>
        <pc:sldMkLst>
          <pc:docMk/>
          <pc:sldMk cId="236712470" sldId="941"/>
        </pc:sldMkLst>
      </pc:sldChg>
      <pc:sldChg chg="del">
        <pc:chgData name="Remigiusz Durka" userId="68b87899-7d3f-4121-a05f-f4a2875421e7" providerId="ADAL" clId="{FC60A815-CDA5-415F-BCB9-72903A686117}" dt="2024-10-08T07:43:53.033" v="125" actId="47"/>
        <pc:sldMkLst>
          <pc:docMk/>
          <pc:sldMk cId="3444099788" sldId="943"/>
        </pc:sldMkLst>
      </pc:sldChg>
      <pc:sldChg chg="del">
        <pc:chgData name="Remigiusz Durka" userId="68b87899-7d3f-4121-a05f-f4a2875421e7" providerId="ADAL" clId="{FC60A815-CDA5-415F-BCB9-72903A686117}" dt="2024-10-08T07:43:53.033" v="125" actId="47"/>
        <pc:sldMkLst>
          <pc:docMk/>
          <pc:sldMk cId="1472665337" sldId="944"/>
        </pc:sldMkLst>
      </pc:sldChg>
      <pc:sldChg chg="del">
        <pc:chgData name="Remigiusz Durka" userId="68b87899-7d3f-4121-a05f-f4a2875421e7" providerId="ADAL" clId="{FC60A815-CDA5-415F-BCB9-72903A686117}" dt="2024-10-08T07:43:53.033" v="125" actId="47"/>
        <pc:sldMkLst>
          <pc:docMk/>
          <pc:sldMk cId="1144552293" sldId="945"/>
        </pc:sldMkLst>
      </pc:sldChg>
      <pc:sldChg chg="del">
        <pc:chgData name="Remigiusz Durka" userId="68b87899-7d3f-4121-a05f-f4a2875421e7" providerId="ADAL" clId="{FC60A815-CDA5-415F-BCB9-72903A686117}" dt="2024-10-08T07:43:53.033" v="125" actId="47"/>
        <pc:sldMkLst>
          <pc:docMk/>
          <pc:sldMk cId="2268270934" sldId="946"/>
        </pc:sldMkLst>
      </pc:sldChg>
      <pc:sldChg chg="del">
        <pc:chgData name="Remigiusz Durka" userId="68b87899-7d3f-4121-a05f-f4a2875421e7" providerId="ADAL" clId="{FC60A815-CDA5-415F-BCB9-72903A686117}" dt="2024-10-08T07:43:53.033" v="125" actId="47"/>
        <pc:sldMkLst>
          <pc:docMk/>
          <pc:sldMk cId="424303329" sldId="947"/>
        </pc:sldMkLst>
      </pc:sldChg>
      <pc:sldChg chg="del">
        <pc:chgData name="Remigiusz Durka" userId="68b87899-7d3f-4121-a05f-f4a2875421e7" providerId="ADAL" clId="{FC60A815-CDA5-415F-BCB9-72903A686117}" dt="2024-10-08T07:43:53.033" v="125" actId="47"/>
        <pc:sldMkLst>
          <pc:docMk/>
          <pc:sldMk cId="2479086636" sldId="948"/>
        </pc:sldMkLst>
      </pc:sldChg>
      <pc:sldChg chg="del">
        <pc:chgData name="Remigiusz Durka" userId="68b87899-7d3f-4121-a05f-f4a2875421e7" providerId="ADAL" clId="{FC60A815-CDA5-415F-BCB9-72903A686117}" dt="2024-10-08T07:43:53.033" v="125" actId="47"/>
        <pc:sldMkLst>
          <pc:docMk/>
          <pc:sldMk cId="694337853" sldId="949"/>
        </pc:sldMkLst>
      </pc:sldChg>
      <pc:sldChg chg="delSp modSp del mod">
        <pc:chgData name="Remigiusz Durka" userId="68b87899-7d3f-4121-a05f-f4a2875421e7" providerId="ADAL" clId="{FC60A815-CDA5-415F-BCB9-72903A686117}" dt="2024-10-08T07:43:53.033" v="125" actId="47"/>
        <pc:sldMkLst>
          <pc:docMk/>
          <pc:sldMk cId="4000442472" sldId="950"/>
        </pc:sldMkLst>
        <pc:spChg chg="mod">
          <ac:chgData name="Remigiusz Durka" userId="68b87899-7d3f-4121-a05f-f4a2875421e7" providerId="ADAL" clId="{FC60A815-CDA5-415F-BCB9-72903A686117}" dt="2024-10-06T20:42:20.238" v="75"/>
          <ac:spMkLst>
            <pc:docMk/>
            <pc:sldMk cId="4000442472" sldId="950"/>
            <ac:spMk id="18" creationId="{B01BA27A-7D8C-E34D-77D7-A7178C52AC66}"/>
          </ac:spMkLst>
        </pc:spChg>
        <pc:spChg chg="mod">
          <ac:chgData name="Remigiusz Durka" userId="68b87899-7d3f-4121-a05f-f4a2875421e7" providerId="ADAL" clId="{FC60A815-CDA5-415F-BCB9-72903A686117}" dt="2024-10-06T20:42:20.238" v="76"/>
          <ac:spMkLst>
            <pc:docMk/>
            <pc:sldMk cId="4000442472" sldId="950"/>
            <ac:spMk id="21" creationId="{1CF6EBBA-BCBA-E07E-1D26-5B8638167F59}"/>
          </ac:spMkLst>
        </pc:spChg>
        <pc:picChg chg="mod ord">
          <ac:chgData name="Remigiusz Durka" userId="68b87899-7d3f-4121-a05f-f4a2875421e7" providerId="ADAL" clId="{FC60A815-CDA5-415F-BCB9-72903A686117}" dt="2024-10-06T20:42:38.389" v="92" actId="962"/>
          <ac:picMkLst>
            <pc:docMk/>
            <pc:sldMk cId="4000442472" sldId="950"/>
            <ac:picMk id="4" creationId="{4E92EF5D-6172-8571-7779-988E6BBC7DCA}"/>
          </ac:picMkLst>
        </pc:picChg>
        <pc:picChg chg="del mod">
          <ac:chgData name="Remigiusz Durka" userId="68b87899-7d3f-4121-a05f-f4a2875421e7" providerId="ADAL" clId="{FC60A815-CDA5-415F-BCB9-72903A686117}" dt="2024-10-06T20:42:38.389" v="90" actId="478"/>
          <ac:picMkLst>
            <pc:docMk/>
            <pc:sldMk cId="4000442472" sldId="950"/>
            <ac:picMk id="17" creationId="{1D6B0B6B-0979-A965-48FD-E611895EFADB}"/>
          </ac:picMkLst>
        </pc:picChg>
      </pc:sldChg>
      <pc:sldChg chg="del">
        <pc:chgData name="Remigiusz Durka" userId="68b87899-7d3f-4121-a05f-f4a2875421e7" providerId="ADAL" clId="{FC60A815-CDA5-415F-BCB9-72903A686117}" dt="2024-10-08T07:43:53.033" v="125" actId="47"/>
        <pc:sldMkLst>
          <pc:docMk/>
          <pc:sldMk cId="2970770875" sldId="951"/>
        </pc:sldMkLst>
      </pc:sldChg>
      <pc:sldChg chg="del">
        <pc:chgData name="Remigiusz Durka" userId="68b87899-7d3f-4121-a05f-f4a2875421e7" providerId="ADAL" clId="{FC60A815-CDA5-415F-BCB9-72903A686117}" dt="2024-10-08T07:43:53.033" v="125" actId="47"/>
        <pc:sldMkLst>
          <pc:docMk/>
          <pc:sldMk cId="2657789518" sldId="952"/>
        </pc:sldMkLst>
      </pc:sldChg>
      <pc:sldChg chg="del">
        <pc:chgData name="Remigiusz Durka" userId="68b87899-7d3f-4121-a05f-f4a2875421e7" providerId="ADAL" clId="{FC60A815-CDA5-415F-BCB9-72903A686117}" dt="2024-10-08T07:43:53.033" v="125" actId="47"/>
        <pc:sldMkLst>
          <pc:docMk/>
          <pc:sldMk cId="630427535" sldId="953"/>
        </pc:sldMkLst>
      </pc:sldChg>
      <pc:sldChg chg="del">
        <pc:chgData name="Remigiusz Durka" userId="68b87899-7d3f-4121-a05f-f4a2875421e7" providerId="ADAL" clId="{FC60A815-CDA5-415F-BCB9-72903A686117}" dt="2024-10-08T07:43:53.033" v="125" actId="47"/>
        <pc:sldMkLst>
          <pc:docMk/>
          <pc:sldMk cId="3802131617" sldId="954"/>
        </pc:sldMkLst>
      </pc:sldChg>
      <pc:sldChg chg="del">
        <pc:chgData name="Remigiusz Durka" userId="68b87899-7d3f-4121-a05f-f4a2875421e7" providerId="ADAL" clId="{FC60A815-CDA5-415F-BCB9-72903A686117}" dt="2024-10-08T07:43:53.033" v="125" actId="47"/>
        <pc:sldMkLst>
          <pc:docMk/>
          <pc:sldMk cId="1644236326" sldId="955"/>
        </pc:sldMkLst>
      </pc:sldChg>
      <pc:sldChg chg="del">
        <pc:chgData name="Remigiusz Durka" userId="68b87899-7d3f-4121-a05f-f4a2875421e7" providerId="ADAL" clId="{FC60A815-CDA5-415F-BCB9-72903A686117}" dt="2024-10-08T07:43:53.033" v="125" actId="47"/>
        <pc:sldMkLst>
          <pc:docMk/>
          <pc:sldMk cId="599654873" sldId="956"/>
        </pc:sldMkLst>
      </pc:sldChg>
      <pc:sldChg chg="modSp del">
        <pc:chgData name="Remigiusz Durka" userId="68b87899-7d3f-4121-a05f-f4a2875421e7" providerId="ADAL" clId="{FC60A815-CDA5-415F-BCB9-72903A686117}" dt="2024-10-08T07:43:53.033" v="125" actId="47"/>
        <pc:sldMkLst>
          <pc:docMk/>
          <pc:sldMk cId="320070217" sldId="961"/>
        </pc:sldMkLst>
        <pc:picChg chg="mod">
          <ac:chgData name="Remigiusz Durka" userId="68b87899-7d3f-4121-a05f-f4a2875421e7" providerId="ADAL" clId="{FC60A815-CDA5-415F-BCB9-72903A686117}" dt="2024-10-06T20:43:12.227" v="93" actId="1076"/>
          <ac:picMkLst>
            <pc:docMk/>
            <pc:sldMk cId="320070217" sldId="961"/>
            <ac:picMk id="6146" creationId="{32F1C212-BFF7-424E-86F7-1572E302DB6C}"/>
          </ac:picMkLst>
        </pc:picChg>
      </pc:sldChg>
      <pc:sldChg chg="del">
        <pc:chgData name="Remigiusz Durka" userId="68b87899-7d3f-4121-a05f-f4a2875421e7" providerId="ADAL" clId="{FC60A815-CDA5-415F-BCB9-72903A686117}" dt="2024-10-08T07:43:53.033" v="125" actId="47"/>
        <pc:sldMkLst>
          <pc:docMk/>
          <pc:sldMk cId="3474321220" sldId="963"/>
        </pc:sldMkLst>
      </pc:sldChg>
      <pc:sldChg chg="del">
        <pc:chgData name="Remigiusz Durka" userId="68b87899-7d3f-4121-a05f-f4a2875421e7" providerId="ADAL" clId="{FC60A815-CDA5-415F-BCB9-72903A686117}" dt="2024-10-08T07:43:53.033" v="125" actId="47"/>
        <pc:sldMkLst>
          <pc:docMk/>
          <pc:sldMk cId="3985864662" sldId="964"/>
        </pc:sldMkLst>
      </pc:sldChg>
      <pc:sldChg chg="del">
        <pc:chgData name="Remigiusz Durka" userId="68b87899-7d3f-4121-a05f-f4a2875421e7" providerId="ADAL" clId="{FC60A815-CDA5-415F-BCB9-72903A686117}" dt="2024-10-08T07:43:53.033" v="125" actId="47"/>
        <pc:sldMkLst>
          <pc:docMk/>
          <pc:sldMk cId="4169826952" sldId="965"/>
        </pc:sldMkLst>
      </pc:sldChg>
      <pc:sldChg chg="del">
        <pc:chgData name="Remigiusz Durka" userId="68b87899-7d3f-4121-a05f-f4a2875421e7" providerId="ADAL" clId="{FC60A815-CDA5-415F-BCB9-72903A686117}" dt="2024-10-08T07:43:53.033" v="125" actId="47"/>
        <pc:sldMkLst>
          <pc:docMk/>
          <pc:sldMk cId="463828838" sldId="966"/>
        </pc:sldMkLst>
      </pc:sldChg>
      <pc:sldChg chg="addSp delSp modSp add mod delAnim">
        <pc:chgData name="Remigiusz Durka" userId="68b87899-7d3f-4121-a05f-f4a2875421e7" providerId="ADAL" clId="{FC60A815-CDA5-415F-BCB9-72903A686117}" dt="2024-10-07T15:51:13.744" v="124" actId="1076"/>
        <pc:sldMkLst>
          <pc:docMk/>
          <pc:sldMk cId="4074244297" sldId="969"/>
        </pc:sldMkLst>
        <pc:spChg chg="mod">
          <ac:chgData name="Remigiusz Durka" userId="68b87899-7d3f-4121-a05f-f4a2875421e7" providerId="ADAL" clId="{FC60A815-CDA5-415F-BCB9-72903A686117}" dt="2024-10-07T15:38:02.658" v="118" actId="20577"/>
          <ac:spMkLst>
            <pc:docMk/>
            <pc:sldMk cId="4074244297" sldId="969"/>
            <ac:spMk id="2" creationId="{B836BD68-C087-5639-C2E0-9A6D5644E2C2}"/>
          </ac:spMkLst>
        </pc:spChg>
        <pc:spChg chg="del">
          <ac:chgData name="Remigiusz Durka" userId="68b87899-7d3f-4121-a05f-f4a2875421e7" providerId="ADAL" clId="{FC60A815-CDA5-415F-BCB9-72903A686117}" dt="2024-10-07T15:37:37.493" v="97" actId="478"/>
          <ac:spMkLst>
            <pc:docMk/>
            <pc:sldMk cId="4074244297" sldId="969"/>
            <ac:spMk id="3" creationId="{5D6C8C67-E952-0A6D-346A-A621ED5752C9}"/>
          </ac:spMkLst>
        </pc:spChg>
        <pc:spChg chg="del">
          <ac:chgData name="Remigiusz Durka" userId="68b87899-7d3f-4121-a05f-f4a2875421e7" providerId="ADAL" clId="{FC60A815-CDA5-415F-BCB9-72903A686117}" dt="2024-10-07T15:37:35.540" v="96" actId="478"/>
          <ac:spMkLst>
            <pc:docMk/>
            <pc:sldMk cId="4074244297" sldId="969"/>
            <ac:spMk id="6" creationId="{43F1BCD0-444B-52A8-A801-4773FD432567}"/>
          </ac:spMkLst>
        </pc:spChg>
        <pc:spChg chg="add del mod">
          <ac:chgData name="Remigiusz Durka" userId="68b87899-7d3f-4121-a05f-f4a2875421e7" providerId="ADAL" clId="{FC60A815-CDA5-415F-BCB9-72903A686117}" dt="2024-10-07T15:37:41.105" v="98" actId="478"/>
          <ac:spMkLst>
            <pc:docMk/>
            <pc:sldMk cId="4074244297" sldId="969"/>
            <ac:spMk id="8" creationId="{9BFB6748-9550-5FCF-6E07-EDE61AD1E7BC}"/>
          </ac:spMkLst>
        </pc:spChg>
        <pc:picChg chg="del">
          <ac:chgData name="Remigiusz Durka" userId="68b87899-7d3f-4121-a05f-f4a2875421e7" providerId="ADAL" clId="{FC60A815-CDA5-415F-BCB9-72903A686117}" dt="2024-10-07T15:37:33.378" v="95" actId="478"/>
          <ac:picMkLst>
            <pc:docMk/>
            <pc:sldMk cId="4074244297" sldId="969"/>
            <ac:picMk id="5" creationId="{B36543CC-18A3-A455-D7B7-F3C87521F750}"/>
          </ac:picMkLst>
        </pc:picChg>
        <pc:picChg chg="add mod">
          <ac:chgData name="Remigiusz Durka" userId="68b87899-7d3f-4121-a05f-f4a2875421e7" providerId="ADAL" clId="{FC60A815-CDA5-415F-BCB9-72903A686117}" dt="2024-10-07T15:51:13.744" v="124" actId="1076"/>
          <ac:picMkLst>
            <pc:docMk/>
            <pc:sldMk cId="4074244297" sldId="969"/>
            <ac:picMk id="10" creationId="{E0562281-44C5-A55E-2C89-97126E40BF0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8F0C0C-6A40-4006-BE44-AE0015244BA4}" type="datetimeFigureOut">
              <a:rPr lang="pl-PL" smtClean="0"/>
              <a:t>08.10.2024</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C427AF-3880-420E-A7C6-793EBCC08D6A}" type="slidenum">
              <a:rPr lang="pl-PL" smtClean="0"/>
              <a:t>‹#›</a:t>
            </a:fld>
            <a:endParaRPr lang="pl-PL"/>
          </a:p>
        </p:txBody>
      </p:sp>
    </p:spTree>
    <p:extLst>
      <p:ext uri="{BB962C8B-B14F-4D97-AF65-F5344CB8AC3E}">
        <p14:creationId xmlns:p14="http://schemas.microsoft.com/office/powerpoint/2010/main" val="1046228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noResize="1"/>
          </p:cNvSpPr>
          <p:nvPr>
            <p:ph type="sldImg"/>
          </p:nvPr>
        </p:nvSpPr>
        <p:spPr>
          <a:xfrm>
            <a:off x="992188" y="776288"/>
            <a:ext cx="5119687" cy="3838575"/>
          </a:xfrm>
          <a:solidFill>
            <a:schemeClr val="accent1"/>
          </a:solidFill>
          <a:ln w="25400">
            <a:solidFill>
              <a:schemeClr val="accent1">
                <a:shade val="50000"/>
              </a:schemeClr>
            </a:solidFill>
            <a:prstDash val="solid"/>
          </a:ln>
        </p:spPr>
      </p:sp>
      <p:sp>
        <p:nvSpPr>
          <p:cNvPr id="3" name="2 Marcador de notas"/>
          <p:cNvSpPr txBox="1">
            <a:spLocks noGrp="1"/>
          </p:cNvSpPr>
          <p:nvPr>
            <p:ph type="body" sz="quarter" idx="1"/>
          </p:nvPr>
        </p:nvSpPr>
        <p:spPr>
          <a:xfrm>
            <a:off x="710406" y="4861259"/>
            <a:ext cx="5682921" cy="307777"/>
          </a:xfrm>
        </p:spPr>
        <p:txBody>
          <a:bodyPr>
            <a:spAutoFit/>
          </a:bodyPr>
          <a:lstStyle/>
          <a:p>
            <a:endParaRPr lang="es-CL" dirty="0"/>
          </a:p>
        </p:txBody>
      </p:sp>
    </p:spTree>
    <p:extLst>
      <p:ext uri="{BB962C8B-B14F-4D97-AF65-F5344CB8AC3E}">
        <p14:creationId xmlns:p14="http://schemas.microsoft.com/office/powerpoint/2010/main" val="933348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5"/>
          </p:nvPr>
        </p:nvSpPr>
        <p:spPr/>
        <p:txBody>
          <a:bodyPr/>
          <a:lstStyle/>
          <a:p>
            <a:pPr lvl="0"/>
            <a:fld id="{37CF4491-63D5-431F-9FED-8A45393A03A6}" type="slidenum">
              <a:rPr lang="en-US" smtClean="0"/>
              <a:t>29</a:t>
            </a:fld>
            <a:endParaRPr lang="en-US"/>
          </a:p>
        </p:txBody>
      </p:sp>
    </p:spTree>
    <p:extLst>
      <p:ext uri="{BB962C8B-B14F-4D97-AF65-F5344CB8AC3E}">
        <p14:creationId xmlns:p14="http://schemas.microsoft.com/office/powerpoint/2010/main" val="1734003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pl-PL"/>
              <a:t>Kliknij, aby edytować styl</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79456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pl-PL"/>
              <a:t>Kliknij, aby edytować styl</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4542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Edytuj style wzorca tekstu</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40797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pl-PL"/>
              <a:t>Kliknij, aby edytować styl</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19403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Edytuj style wzorca tekstu</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33581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Edytuj style wzorca tekstu</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7325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4187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pl-PL"/>
              <a:t>Kliknij, aby edytować styl</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096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3652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1447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pl-PL"/>
              <a:t>Kliknij, aby edytować styl</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74677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7982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69629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07600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pl-PL"/>
              <a:t>Kliknij, aby edytować styl</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88467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smtClean="0"/>
              <a:pPr/>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2094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10/8/2024</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516103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colab.research.google.com/" TargetMode="External"/><Relationship Id="rId7" Type="http://schemas.openxmlformats.org/officeDocument/2006/relationships/image" Target="../media/image58.png"/><Relationship Id="rId2" Type="http://schemas.openxmlformats.org/officeDocument/2006/relationships/hyperlink" Target="https://www.geogebra.org/" TargetMode="External"/><Relationship Id="rId1" Type="http://schemas.openxmlformats.org/officeDocument/2006/relationships/slideLayout" Target="../slideLayouts/slideLayout2.xml"/><Relationship Id="rId6" Type="http://schemas.openxmlformats.org/officeDocument/2006/relationships/hyperlink" Target="https://claude.ai/" TargetMode="External"/><Relationship Id="rId5" Type="http://schemas.openxmlformats.org/officeDocument/2006/relationships/hyperlink" Target="https://gemini.google.com/app" TargetMode="External"/><Relationship Id="rId4" Type="http://schemas.openxmlformats.org/officeDocument/2006/relationships/hyperlink" Target="https://chat.openai.com/"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2.png"/><Relationship Id="rId4" Type="http://schemas.openxmlformats.org/officeDocument/2006/relationships/hyperlink" Target="https://www.youtube.com/watch?v=QMAjAQg2Grc"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pl.wikipedia.org/wiki/J%C4%99zyk_skryptowy"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tags" Target="../tags/tag3.xml"/><Relationship Id="rId21" Type="http://schemas.openxmlformats.org/officeDocument/2006/relationships/image" Target="../media/image75.png"/><Relationship Id="rId7" Type="http://schemas.openxmlformats.org/officeDocument/2006/relationships/tags" Target="../tags/tag7.xml"/><Relationship Id="rId12" Type="http://schemas.openxmlformats.org/officeDocument/2006/relationships/slideLayout" Target="../slideLayouts/slideLayout2.xml"/><Relationship Id="rId17" Type="http://schemas.openxmlformats.org/officeDocument/2006/relationships/image" Target="../media/image71.png"/><Relationship Id="rId2" Type="http://schemas.openxmlformats.org/officeDocument/2006/relationships/tags" Target="../tags/tag2.xm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78.png"/><Relationship Id="rId5" Type="http://schemas.openxmlformats.org/officeDocument/2006/relationships/tags" Target="../tags/tag5.xml"/><Relationship Id="rId15" Type="http://schemas.openxmlformats.org/officeDocument/2006/relationships/image" Target="../media/image69.png"/><Relationship Id="rId23" Type="http://schemas.openxmlformats.org/officeDocument/2006/relationships/image" Target="../media/image77.png"/><Relationship Id="rId10" Type="http://schemas.openxmlformats.org/officeDocument/2006/relationships/tags" Target="../tags/tag10.xml"/><Relationship Id="rId19" Type="http://schemas.openxmlformats.org/officeDocument/2006/relationships/image" Target="../media/image73.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68.png"/><Relationship Id="rId22"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ift.uni.wroc.pl/~rdurka/matissp/" TargetMode="External"/><Relationship Id="rId2" Type="http://schemas.openxmlformats.org/officeDocument/2006/relationships/hyperlink" Target="http://users.ift.uni.wroc.pl/~zkoza/matematyka/"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0E52AA-299D-456B-B007-E9C26C921178}"/>
              </a:ext>
            </a:extLst>
          </p:cNvPr>
          <p:cNvSpPr>
            <a:spLocks noGrp="1"/>
          </p:cNvSpPr>
          <p:nvPr>
            <p:ph type="ctrTitle"/>
          </p:nvPr>
        </p:nvSpPr>
        <p:spPr>
          <a:xfrm>
            <a:off x="919000" y="589608"/>
            <a:ext cx="6782696" cy="2839392"/>
          </a:xfrm>
        </p:spPr>
        <p:txBody>
          <a:bodyPr>
            <a:noAutofit/>
          </a:bodyPr>
          <a:lstStyle/>
          <a:p>
            <a:pPr algn="ctr"/>
            <a:r>
              <a:rPr lang="en-US" sz="3400" dirty="0" err="1"/>
              <a:t>Matematyka</a:t>
            </a:r>
            <a:r>
              <a:rPr lang="en-US" sz="3400" dirty="0"/>
              <a:t> </a:t>
            </a:r>
            <a:br>
              <a:rPr lang="en-US" sz="3400" dirty="0"/>
            </a:br>
            <a:r>
              <a:rPr lang="en-US" sz="3400" dirty="0"/>
              <a:t>dla</a:t>
            </a:r>
            <a:br>
              <a:rPr lang="en-US" sz="3400" dirty="0"/>
            </a:br>
            <a:r>
              <a:rPr lang="en-US" sz="3400" dirty="0" err="1"/>
              <a:t>informatyki</a:t>
            </a:r>
            <a:r>
              <a:rPr lang="en-US" sz="3400" dirty="0"/>
              <a:t> </a:t>
            </a:r>
            <a:r>
              <a:rPr lang="en-US" sz="3400" dirty="0" err="1"/>
              <a:t>stosowanej</a:t>
            </a:r>
            <a:br>
              <a:rPr lang="en-US" sz="3400" dirty="0"/>
            </a:br>
            <a:r>
              <a:rPr lang="en-US" sz="3400" dirty="0" err="1"/>
              <a:t>i</a:t>
            </a:r>
            <a:r>
              <a:rPr lang="en-US" sz="3400" dirty="0"/>
              <a:t> </a:t>
            </a:r>
            <a:r>
              <a:rPr lang="en-US" sz="3400" dirty="0" err="1"/>
              <a:t>systemów</a:t>
            </a:r>
            <a:r>
              <a:rPr lang="en-US" sz="3400" dirty="0"/>
              <a:t> </a:t>
            </a:r>
            <a:r>
              <a:rPr lang="en-US" sz="3400" dirty="0" err="1"/>
              <a:t>pomiarowych</a:t>
            </a:r>
            <a:br>
              <a:rPr lang="pl-PL" sz="3400" dirty="0"/>
            </a:br>
            <a:br>
              <a:rPr lang="pl-PL" sz="3400" dirty="0"/>
            </a:br>
            <a:r>
              <a:rPr lang="pl-PL" sz="1600" dirty="0"/>
              <a:t>2024/2024</a:t>
            </a:r>
            <a:endParaRPr lang="en-US" sz="3600" dirty="0"/>
          </a:p>
        </p:txBody>
      </p:sp>
      <p:sp>
        <p:nvSpPr>
          <p:cNvPr id="3" name="Podtytuł 2">
            <a:extLst>
              <a:ext uri="{FF2B5EF4-FFF2-40B4-BE49-F238E27FC236}">
                <a16:creationId xmlns:a16="http://schemas.microsoft.com/office/drawing/2014/main" id="{F0D82544-5BBE-4F25-AE48-2D050CDCFBA8}"/>
              </a:ext>
            </a:extLst>
          </p:cNvPr>
          <p:cNvSpPr>
            <a:spLocks noGrp="1"/>
          </p:cNvSpPr>
          <p:nvPr>
            <p:ph type="subTitle" idx="1"/>
          </p:nvPr>
        </p:nvSpPr>
        <p:spPr>
          <a:xfrm>
            <a:off x="1231504" y="3548548"/>
            <a:ext cx="4800600" cy="1947333"/>
          </a:xfrm>
        </p:spPr>
        <p:txBody>
          <a:bodyPr>
            <a:normAutofit/>
          </a:bodyPr>
          <a:lstStyle/>
          <a:p>
            <a:r>
              <a:rPr lang="en-US" sz="2400" dirty="0" err="1">
                <a:solidFill>
                  <a:schemeClr val="tx1">
                    <a:lumMod val="75000"/>
                  </a:schemeClr>
                </a:solidFill>
              </a:rPr>
              <a:t>dr</a:t>
            </a:r>
            <a:r>
              <a:rPr lang="en-US" sz="2400" dirty="0">
                <a:solidFill>
                  <a:schemeClr val="tx1">
                    <a:lumMod val="75000"/>
                  </a:schemeClr>
                </a:solidFill>
              </a:rPr>
              <a:t> Remigiusz Durka</a:t>
            </a:r>
          </a:p>
        </p:txBody>
      </p:sp>
      <p:pic>
        <p:nvPicPr>
          <p:cNvPr id="6" name="Grafika 5">
            <a:extLst>
              <a:ext uri="{FF2B5EF4-FFF2-40B4-BE49-F238E27FC236}">
                <a16:creationId xmlns:a16="http://schemas.microsoft.com/office/drawing/2014/main" id="{83BDE246-755C-47C6-A14F-419EEFD109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816" y="5199158"/>
            <a:ext cx="4485938" cy="1437398"/>
          </a:xfrm>
          <a:prstGeom prst="rect">
            <a:avLst/>
          </a:prstGeom>
        </p:spPr>
      </p:pic>
      <p:sp>
        <p:nvSpPr>
          <p:cNvPr id="7" name="pole tekstowe 6">
            <a:extLst>
              <a:ext uri="{FF2B5EF4-FFF2-40B4-BE49-F238E27FC236}">
                <a16:creationId xmlns:a16="http://schemas.microsoft.com/office/drawing/2014/main" id="{F9BC9182-9222-4813-855C-5EC614982698}"/>
              </a:ext>
            </a:extLst>
          </p:cNvPr>
          <p:cNvSpPr txBox="1"/>
          <p:nvPr/>
        </p:nvSpPr>
        <p:spPr>
          <a:xfrm>
            <a:off x="2277123" y="4058483"/>
            <a:ext cx="4589754" cy="923330"/>
          </a:xfrm>
          <a:prstGeom prst="rect">
            <a:avLst/>
          </a:prstGeom>
          <a:noFill/>
        </p:spPr>
        <p:txBody>
          <a:bodyPr wrap="square">
            <a:spAutoFit/>
          </a:bodyPr>
          <a:lstStyle/>
          <a:p>
            <a:pPr lvl="0" algn="ctr" hangingPunct="0"/>
            <a:r>
              <a:rPr lang="en-US" sz="1800" b="1" dirty="0" err="1">
                <a:solidFill>
                  <a:srgbClr val="264E6C"/>
                </a:solidFill>
                <a:latin typeface="Century Gothic" panose="020B0502020202020204" pitchFamily="34" charset="0"/>
                <a:ea typeface="Arial Unicode MS" pitchFamily="2"/>
                <a:cs typeface="Segoe UI Semibold" panose="020B0702040204020203" pitchFamily="34" charset="0"/>
              </a:rPr>
              <a:t>Instytut</a:t>
            </a:r>
            <a:r>
              <a:rPr lang="en-US" sz="1800" b="1" dirty="0">
                <a:solidFill>
                  <a:srgbClr val="264E6C"/>
                </a:solidFill>
                <a:latin typeface="Century Gothic" panose="020B0502020202020204" pitchFamily="34" charset="0"/>
                <a:ea typeface="Arial Unicode MS" pitchFamily="2"/>
                <a:cs typeface="Segoe UI Semibold" panose="020B0702040204020203" pitchFamily="34" charset="0"/>
              </a:rPr>
              <a:t> </a:t>
            </a:r>
            <a:r>
              <a:rPr lang="en-US" sz="1800" b="1" dirty="0" err="1">
                <a:solidFill>
                  <a:srgbClr val="264E6C"/>
                </a:solidFill>
                <a:latin typeface="Century Gothic" panose="020B0502020202020204" pitchFamily="34" charset="0"/>
                <a:ea typeface="Arial Unicode MS" pitchFamily="2"/>
                <a:cs typeface="Segoe UI Semibold" panose="020B0702040204020203" pitchFamily="34" charset="0"/>
              </a:rPr>
              <a:t>Fizyki</a:t>
            </a:r>
            <a:r>
              <a:rPr lang="en-US" sz="1800" b="1" dirty="0">
                <a:solidFill>
                  <a:srgbClr val="264E6C"/>
                </a:solidFill>
                <a:latin typeface="Century Gothic" panose="020B0502020202020204" pitchFamily="34" charset="0"/>
                <a:ea typeface="Arial Unicode MS" pitchFamily="2"/>
                <a:cs typeface="Segoe UI Semibold" panose="020B0702040204020203" pitchFamily="34" charset="0"/>
              </a:rPr>
              <a:t> </a:t>
            </a:r>
            <a:r>
              <a:rPr lang="en-US" sz="1800" b="1" dirty="0" err="1">
                <a:solidFill>
                  <a:srgbClr val="264E6C"/>
                </a:solidFill>
                <a:latin typeface="Century Gothic" panose="020B0502020202020204" pitchFamily="34" charset="0"/>
                <a:ea typeface="Arial Unicode MS" pitchFamily="2"/>
                <a:cs typeface="Segoe UI Semibold" panose="020B0702040204020203" pitchFamily="34" charset="0"/>
              </a:rPr>
              <a:t>Teoretycznej</a:t>
            </a:r>
            <a:endParaRPr lang="en-US" sz="1800" b="1" dirty="0">
              <a:solidFill>
                <a:srgbClr val="264E6C"/>
              </a:solidFill>
              <a:latin typeface="Century Gothic" panose="020B0502020202020204" pitchFamily="34" charset="0"/>
              <a:ea typeface="Arial Unicode MS" pitchFamily="2"/>
              <a:cs typeface="Segoe UI Semibold" panose="020B0702040204020203" pitchFamily="34" charset="0"/>
            </a:endParaRPr>
          </a:p>
          <a:p>
            <a:pPr lvl="0" algn="ctr" hangingPunct="0"/>
            <a:r>
              <a:rPr lang="en-US" sz="1800" i="1" dirty="0" err="1">
                <a:solidFill>
                  <a:srgbClr val="000000"/>
                </a:solidFill>
                <a:latin typeface="Century Gothic" panose="020B0502020202020204" pitchFamily="34" charset="0"/>
                <a:ea typeface="Arial Unicode MS" pitchFamily="2"/>
                <a:cs typeface="Segoe UI Semibold" panose="020B0702040204020203" pitchFamily="34" charset="0"/>
              </a:rPr>
              <a:t>Zakład</a:t>
            </a:r>
            <a:r>
              <a:rPr lang="en-US" sz="1800" i="1" dirty="0">
                <a:solidFill>
                  <a:srgbClr val="000000"/>
                </a:solidFill>
                <a:latin typeface="Century Gothic" panose="020B0502020202020204" pitchFamily="34" charset="0"/>
                <a:ea typeface="Arial Unicode MS" pitchFamily="2"/>
                <a:cs typeface="Segoe UI Semibold" panose="020B0702040204020203" pitchFamily="34" charset="0"/>
              </a:rPr>
              <a:t> </a:t>
            </a:r>
            <a:r>
              <a:rPr lang="en-US" sz="1800" i="1" dirty="0" err="1">
                <a:solidFill>
                  <a:srgbClr val="000000"/>
                </a:solidFill>
                <a:latin typeface="Century Gothic" panose="020B0502020202020204" pitchFamily="34" charset="0"/>
                <a:ea typeface="Arial Unicode MS" pitchFamily="2"/>
                <a:cs typeface="Segoe UI Semibold" panose="020B0702040204020203" pitchFamily="34" charset="0"/>
              </a:rPr>
              <a:t>Teorii</a:t>
            </a:r>
            <a:r>
              <a:rPr lang="en-US" sz="1800" i="1" dirty="0">
                <a:solidFill>
                  <a:srgbClr val="000000"/>
                </a:solidFill>
                <a:latin typeface="Century Gothic" panose="020B0502020202020204" pitchFamily="34" charset="0"/>
                <a:ea typeface="Arial Unicode MS" pitchFamily="2"/>
                <a:cs typeface="Segoe UI Semibold" panose="020B0702040204020203" pitchFamily="34" charset="0"/>
              </a:rPr>
              <a:t> </a:t>
            </a:r>
            <a:r>
              <a:rPr lang="en-US" sz="1800" i="1" dirty="0" err="1">
                <a:solidFill>
                  <a:srgbClr val="000000"/>
                </a:solidFill>
                <a:latin typeface="Century Gothic" panose="020B0502020202020204" pitchFamily="34" charset="0"/>
                <a:ea typeface="Arial Unicode MS" pitchFamily="2"/>
                <a:cs typeface="Segoe UI Semibold" panose="020B0702040204020203" pitchFamily="34" charset="0"/>
              </a:rPr>
              <a:t>Grawitacji</a:t>
            </a:r>
            <a:r>
              <a:rPr lang="en-US" sz="1800" i="1" dirty="0">
                <a:solidFill>
                  <a:srgbClr val="000000"/>
                </a:solidFill>
                <a:latin typeface="Century Gothic" panose="020B0502020202020204" pitchFamily="34" charset="0"/>
                <a:ea typeface="Arial Unicode MS" pitchFamily="2"/>
                <a:cs typeface="Segoe UI Semibold" panose="020B0702040204020203" pitchFamily="34" charset="0"/>
              </a:rPr>
              <a:t> </a:t>
            </a:r>
            <a:r>
              <a:rPr lang="en-US" sz="1800" i="1" dirty="0" err="1">
                <a:solidFill>
                  <a:srgbClr val="000000"/>
                </a:solidFill>
                <a:latin typeface="Century Gothic" panose="020B0502020202020204" pitchFamily="34" charset="0"/>
                <a:ea typeface="Arial Unicode MS" pitchFamily="2"/>
                <a:cs typeface="Segoe UI Semibold" panose="020B0702040204020203" pitchFamily="34" charset="0"/>
              </a:rPr>
              <a:t>i</a:t>
            </a:r>
            <a:r>
              <a:rPr lang="en-US" sz="1800" i="1" dirty="0">
                <a:solidFill>
                  <a:srgbClr val="000000"/>
                </a:solidFill>
                <a:latin typeface="Century Gothic" panose="020B0502020202020204" pitchFamily="34" charset="0"/>
                <a:ea typeface="Arial Unicode MS" pitchFamily="2"/>
                <a:cs typeface="Segoe UI Semibold" panose="020B0702040204020203" pitchFamily="34" charset="0"/>
              </a:rPr>
              <a:t> </a:t>
            </a:r>
            <a:r>
              <a:rPr lang="en-US" sz="1800" i="1" dirty="0" err="1">
                <a:solidFill>
                  <a:srgbClr val="000000"/>
                </a:solidFill>
                <a:latin typeface="Century Gothic" panose="020B0502020202020204" pitchFamily="34" charset="0"/>
                <a:ea typeface="Arial Unicode MS" pitchFamily="2"/>
                <a:cs typeface="Segoe UI Semibold" panose="020B0702040204020203" pitchFamily="34" charset="0"/>
              </a:rPr>
              <a:t>Oddziaływań</a:t>
            </a:r>
            <a:r>
              <a:rPr lang="en-US" sz="1800" i="1" dirty="0">
                <a:solidFill>
                  <a:srgbClr val="000000"/>
                </a:solidFill>
                <a:latin typeface="Century Gothic" panose="020B0502020202020204" pitchFamily="34" charset="0"/>
                <a:ea typeface="Arial Unicode MS" pitchFamily="2"/>
                <a:cs typeface="Segoe UI Semibold" panose="020B0702040204020203" pitchFamily="34" charset="0"/>
              </a:rPr>
              <a:t> </a:t>
            </a:r>
            <a:r>
              <a:rPr lang="en-US" sz="1800" i="1" dirty="0" err="1">
                <a:solidFill>
                  <a:srgbClr val="000000"/>
                </a:solidFill>
                <a:latin typeface="Century Gothic" panose="020B0502020202020204" pitchFamily="34" charset="0"/>
                <a:ea typeface="Arial Unicode MS" pitchFamily="2"/>
                <a:cs typeface="Segoe UI Semibold" panose="020B0702040204020203" pitchFamily="34" charset="0"/>
              </a:rPr>
              <a:t>Fundamentalnych</a:t>
            </a:r>
            <a:endParaRPr lang="en-US" sz="1800" i="1" dirty="0">
              <a:solidFill>
                <a:srgbClr val="000000"/>
              </a:solidFill>
              <a:latin typeface="Century Gothic" panose="020B0502020202020204" pitchFamily="34" charset="0"/>
              <a:ea typeface="Arial Unicode MS" pitchFamily="2"/>
              <a:cs typeface="Segoe UI Semibold" panose="020B0702040204020203" pitchFamily="34" charset="0"/>
            </a:endParaRPr>
          </a:p>
        </p:txBody>
      </p:sp>
    </p:spTree>
    <p:extLst>
      <p:ext uri="{BB962C8B-B14F-4D97-AF65-F5344CB8AC3E}">
        <p14:creationId xmlns:p14="http://schemas.microsoft.com/office/powerpoint/2010/main" val="18943912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A63B5EBA-ABA5-4F2C-80C2-9D15082F43CE}"/>
              </a:ext>
            </a:extLst>
          </p:cNvPr>
          <p:cNvSpPr/>
          <p:nvPr/>
        </p:nvSpPr>
        <p:spPr>
          <a:xfrm>
            <a:off x="5068695" y="2310701"/>
            <a:ext cx="2939287" cy="718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33"/>
          </a:p>
        </p:txBody>
      </p:sp>
      <p:sp>
        <p:nvSpPr>
          <p:cNvPr id="2" name="Symbol zastępczy zawartości 1">
            <a:extLst>
              <a:ext uri="{FF2B5EF4-FFF2-40B4-BE49-F238E27FC236}">
                <a16:creationId xmlns:a16="http://schemas.microsoft.com/office/drawing/2014/main" id="{C1A707E4-6DAE-46BA-B712-FBE751810509}"/>
              </a:ext>
            </a:extLst>
          </p:cNvPr>
          <p:cNvSpPr>
            <a:spLocks noGrp="1"/>
          </p:cNvSpPr>
          <p:nvPr>
            <p:ph idx="1"/>
          </p:nvPr>
        </p:nvSpPr>
        <p:spPr/>
        <p:txBody>
          <a:bodyPr/>
          <a:lstStyle/>
          <a:p>
            <a:endParaRPr lang="pl-PL" dirty="0"/>
          </a:p>
        </p:txBody>
      </p:sp>
      <p:pic>
        <p:nvPicPr>
          <p:cNvPr id="7" name="Picture 2" descr="Podobny obraz">
            <a:extLst>
              <a:ext uri="{FF2B5EF4-FFF2-40B4-BE49-F238E27FC236}">
                <a16:creationId xmlns:a16="http://schemas.microsoft.com/office/drawing/2014/main" id="{AD31CBD8-CDC6-4C15-893B-9B2C9794E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125" y="816637"/>
            <a:ext cx="8089749" cy="536956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Prostokąt 8">
            <a:extLst>
              <a:ext uri="{FF2B5EF4-FFF2-40B4-BE49-F238E27FC236}">
                <a16:creationId xmlns:a16="http://schemas.microsoft.com/office/drawing/2014/main" id="{F994CFA1-96CA-4062-AF49-6830FA4308C7}"/>
              </a:ext>
            </a:extLst>
          </p:cNvPr>
          <p:cNvSpPr/>
          <p:nvPr/>
        </p:nvSpPr>
        <p:spPr>
          <a:xfrm>
            <a:off x="5612018" y="1311934"/>
            <a:ext cx="2141933" cy="483209"/>
          </a:xfrm>
          <a:prstGeom prst="rect">
            <a:avLst/>
          </a:prstGeom>
        </p:spPr>
        <p:txBody>
          <a:bodyPr wrap="none">
            <a:spAutoFit/>
          </a:bodyPr>
          <a:lstStyle/>
          <a:p>
            <a:pPr algn="ctr"/>
            <a:r>
              <a:rPr lang="en-US" sz="2540" dirty="0">
                <a:solidFill>
                  <a:schemeClr val="bg1"/>
                </a:solidFill>
                <a:latin typeface="Century Gothic" panose="020B0502020202020204" pitchFamily="34" charset="0"/>
              </a:rPr>
              <a:t>(Math)</a:t>
            </a:r>
            <a:r>
              <a:rPr lang="en-US" sz="2540" dirty="0" err="1">
                <a:solidFill>
                  <a:schemeClr val="bg1"/>
                </a:solidFill>
                <a:latin typeface="Century Gothic" panose="020B0502020202020204" pitchFamily="34" charset="0"/>
              </a:rPr>
              <a:t>gyver</a:t>
            </a:r>
            <a:endParaRPr lang="en-US" sz="2540" dirty="0">
              <a:solidFill>
                <a:schemeClr val="bg1"/>
              </a:solidFill>
              <a:latin typeface="Century Gothic" panose="020B0502020202020204" pitchFamily="34" charset="0"/>
            </a:endParaRPr>
          </a:p>
        </p:txBody>
      </p:sp>
      <p:sp>
        <p:nvSpPr>
          <p:cNvPr id="6" name="Prostokąt 5">
            <a:extLst>
              <a:ext uri="{FF2B5EF4-FFF2-40B4-BE49-F238E27FC236}">
                <a16:creationId xmlns:a16="http://schemas.microsoft.com/office/drawing/2014/main" id="{098EEEA4-A947-4E83-A917-EEBF478D9496}"/>
              </a:ext>
            </a:extLst>
          </p:cNvPr>
          <p:cNvSpPr/>
          <p:nvPr/>
        </p:nvSpPr>
        <p:spPr>
          <a:xfrm>
            <a:off x="159762" y="161418"/>
            <a:ext cx="8052204" cy="461665"/>
          </a:xfrm>
          <a:prstGeom prst="rect">
            <a:avLst/>
          </a:prstGeom>
        </p:spPr>
        <p:txBody>
          <a:bodyPr wrap="none">
            <a:spAutoFit/>
          </a:bodyPr>
          <a:lstStyle/>
          <a:p>
            <a:pPr algn="ctr"/>
            <a:r>
              <a:rPr lang="en-US" sz="2400" dirty="0" err="1">
                <a:solidFill>
                  <a:schemeClr val="accent1">
                    <a:lumMod val="50000"/>
                  </a:schemeClr>
                </a:solidFill>
                <a:effectLst>
                  <a:outerShdw blurRad="38100" dist="38100" dir="2700000" algn="tl">
                    <a:srgbClr val="000000">
                      <a:alpha val="43137"/>
                    </a:srgbClr>
                  </a:outerShdw>
                </a:effectLst>
                <a:latin typeface="Century Gothic" panose="020B0502020202020204" pitchFamily="34" charset="0"/>
              </a:rPr>
              <a:t>Jednoosobowa</a:t>
            </a:r>
            <a:r>
              <a:rPr lang="en-US" sz="2400" dirty="0">
                <a:solidFill>
                  <a:schemeClr val="accent1">
                    <a:lumMod val="50000"/>
                  </a:schemeClr>
                </a:solidFill>
                <a:effectLst>
                  <a:outerShdw blurRad="38100" dist="38100" dir="2700000" algn="tl">
                    <a:srgbClr val="000000">
                      <a:alpha val="43137"/>
                    </a:srgbClr>
                  </a:outerShdw>
                </a:effectLst>
                <a:latin typeface="Century Gothic" panose="020B0502020202020204" pitchFamily="34" charset="0"/>
              </a:rPr>
              <a:t> </a:t>
            </a:r>
            <a:r>
              <a:rPr lang="en-US" sz="2400" dirty="0" err="1">
                <a:solidFill>
                  <a:schemeClr val="accent1">
                    <a:lumMod val="50000"/>
                  </a:schemeClr>
                </a:solidFill>
                <a:effectLst>
                  <a:outerShdw blurRad="38100" dist="38100" dir="2700000" algn="tl">
                    <a:srgbClr val="000000">
                      <a:alpha val="43137"/>
                    </a:srgbClr>
                  </a:outerShdw>
                </a:effectLst>
                <a:latin typeface="Century Gothic" panose="020B0502020202020204" pitchFamily="34" charset="0"/>
              </a:rPr>
              <a:t>armia</a:t>
            </a:r>
            <a:r>
              <a:rPr lang="en-US" sz="2400" dirty="0">
                <a:solidFill>
                  <a:schemeClr val="accent1">
                    <a:lumMod val="50000"/>
                  </a:schemeClr>
                </a:solidFill>
                <a:effectLst>
                  <a:outerShdw blurRad="38100" dist="38100" dir="2700000" algn="tl">
                    <a:srgbClr val="000000">
                      <a:alpha val="43137"/>
                    </a:srgbClr>
                  </a:outerShdw>
                </a:effectLst>
                <a:latin typeface="Century Gothic" panose="020B0502020202020204" pitchFamily="34" charset="0"/>
              </a:rPr>
              <a:t> do </a:t>
            </a:r>
            <a:r>
              <a:rPr lang="en-US" sz="2400" dirty="0" err="1">
                <a:solidFill>
                  <a:schemeClr val="accent1">
                    <a:lumMod val="50000"/>
                  </a:schemeClr>
                </a:solidFill>
                <a:effectLst>
                  <a:outerShdw blurRad="38100" dist="38100" dir="2700000" algn="tl">
                    <a:srgbClr val="000000">
                      <a:alpha val="43137"/>
                    </a:srgbClr>
                  </a:outerShdw>
                </a:effectLst>
                <a:latin typeface="Century Gothic" panose="020B0502020202020204" pitchFamily="34" charset="0"/>
              </a:rPr>
              <a:t>rozwiązywania</a:t>
            </a:r>
            <a:r>
              <a:rPr lang="en-US" sz="2400" dirty="0">
                <a:solidFill>
                  <a:schemeClr val="accent1">
                    <a:lumMod val="50000"/>
                  </a:schemeClr>
                </a:solidFill>
                <a:effectLst>
                  <a:outerShdw blurRad="38100" dist="38100" dir="2700000" algn="tl">
                    <a:srgbClr val="000000">
                      <a:alpha val="43137"/>
                    </a:srgbClr>
                  </a:outerShdw>
                </a:effectLst>
                <a:latin typeface="Century Gothic" panose="020B0502020202020204" pitchFamily="34" charset="0"/>
              </a:rPr>
              <a:t> </a:t>
            </a:r>
            <a:r>
              <a:rPr lang="en-US" sz="2400" dirty="0" err="1">
                <a:solidFill>
                  <a:schemeClr val="accent1">
                    <a:lumMod val="50000"/>
                  </a:schemeClr>
                </a:solidFill>
                <a:effectLst>
                  <a:outerShdw blurRad="38100" dist="38100" dir="2700000" algn="tl">
                    <a:srgbClr val="000000">
                      <a:alpha val="43137"/>
                    </a:srgbClr>
                  </a:outerShdw>
                </a:effectLst>
                <a:latin typeface="Century Gothic" panose="020B0502020202020204" pitchFamily="34" charset="0"/>
              </a:rPr>
              <a:t>problemów</a:t>
            </a:r>
            <a:endParaRPr lang="en-US" sz="2400" dirty="0">
              <a:solidFill>
                <a:schemeClr val="accent1">
                  <a:lumMod val="50000"/>
                </a:schemeClr>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8558340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61D444D-07F9-465D-97F3-74DBF3719BA1}"/>
              </a:ext>
            </a:extLst>
          </p:cNvPr>
          <p:cNvSpPr>
            <a:spLocks noGrp="1"/>
          </p:cNvSpPr>
          <p:nvPr>
            <p:ph type="title"/>
          </p:nvPr>
        </p:nvSpPr>
        <p:spPr>
          <a:xfrm>
            <a:off x="127759" y="363205"/>
            <a:ext cx="7034128" cy="2529623"/>
          </a:xfrm>
        </p:spPr>
        <p:txBody>
          <a:bodyPr>
            <a:normAutofit fontScale="90000"/>
          </a:bodyPr>
          <a:lstStyle/>
          <a:p>
            <a:r>
              <a:rPr lang="en-US" dirty="0"/>
              <a:t>Analiza </a:t>
            </a:r>
            <a:r>
              <a:rPr lang="en-US" dirty="0" err="1"/>
              <a:t>matematyczna</a:t>
            </a:r>
            <a:br>
              <a:rPr lang="en-US" dirty="0"/>
            </a:br>
            <a:r>
              <a:rPr lang="en-US" dirty="0"/>
              <a:t>w </a:t>
            </a:r>
            <a:r>
              <a:rPr lang="en-US" dirty="0" err="1"/>
              <a:t>zadaniach</a:t>
            </a:r>
            <a:br>
              <a:rPr lang="en-US" dirty="0"/>
            </a:br>
            <a:br>
              <a:rPr lang="en-US" dirty="0"/>
            </a:br>
            <a:r>
              <a:rPr lang="en-US" dirty="0" err="1">
                <a:solidFill>
                  <a:schemeClr val="tx2"/>
                </a:solidFill>
              </a:rPr>
              <a:t>Krysicki</a:t>
            </a:r>
            <a:r>
              <a:rPr lang="en-US" dirty="0">
                <a:solidFill>
                  <a:schemeClr val="tx2"/>
                </a:solidFill>
              </a:rPr>
              <a:t>, </a:t>
            </a:r>
            <a:r>
              <a:rPr lang="en-US" dirty="0" err="1">
                <a:solidFill>
                  <a:schemeClr val="tx2"/>
                </a:solidFill>
              </a:rPr>
              <a:t>Włodarski</a:t>
            </a:r>
            <a:br>
              <a:rPr lang="pl-PL" dirty="0">
                <a:solidFill>
                  <a:schemeClr val="tx2"/>
                </a:solidFill>
              </a:rPr>
            </a:br>
            <a:br>
              <a:rPr lang="pl-PL" dirty="0">
                <a:solidFill>
                  <a:schemeClr val="tx2"/>
                </a:solidFill>
              </a:rPr>
            </a:br>
            <a:r>
              <a:rPr lang="en-US" sz="3600" dirty="0">
                <a:solidFill>
                  <a:schemeClr val="accent5">
                    <a:lumMod val="75000"/>
                  </a:schemeClr>
                </a:solidFill>
              </a:rPr>
              <a:t>tom 1 </a:t>
            </a:r>
            <a:br>
              <a:rPr lang="pl-PL" sz="3600" dirty="0">
                <a:solidFill>
                  <a:schemeClr val="accent5">
                    <a:lumMod val="75000"/>
                  </a:schemeClr>
                </a:solidFill>
              </a:rPr>
            </a:br>
            <a:r>
              <a:rPr lang="en-US" sz="3600" dirty="0">
                <a:solidFill>
                  <a:schemeClr val="accent5">
                    <a:lumMod val="75000"/>
                  </a:schemeClr>
                </a:solidFill>
              </a:rPr>
              <a:t>tom 2</a:t>
            </a:r>
            <a:endParaRPr lang="pl-PL" dirty="0">
              <a:solidFill>
                <a:schemeClr val="tx2"/>
              </a:solidFill>
            </a:endParaRPr>
          </a:p>
        </p:txBody>
      </p:sp>
      <p:pic>
        <p:nvPicPr>
          <p:cNvPr id="4" name="Symbol zastępczy zawartości 3">
            <a:extLst>
              <a:ext uri="{FF2B5EF4-FFF2-40B4-BE49-F238E27FC236}">
                <a16:creationId xmlns:a16="http://schemas.microsoft.com/office/drawing/2014/main" id="{D8B231E1-9BD2-43FC-9FCC-BD7C98C0A674}"/>
              </a:ext>
            </a:extLst>
          </p:cNvPr>
          <p:cNvPicPr>
            <a:picLocks noGrp="1" noChangeAspect="1"/>
          </p:cNvPicPr>
          <p:nvPr>
            <p:ph idx="1"/>
          </p:nvPr>
        </p:nvPicPr>
        <p:blipFill>
          <a:blip r:embed="rId2"/>
          <a:stretch>
            <a:fillRect/>
          </a:stretch>
        </p:blipFill>
        <p:spPr>
          <a:xfrm>
            <a:off x="4399055" y="484751"/>
            <a:ext cx="4564256" cy="6159707"/>
          </a:xfrm>
          <a:prstGeom prst="rect">
            <a:avLst/>
          </a:prstGeom>
        </p:spPr>
      </p:pic>
    </p:spTree>
    <p:extLst>
      <p:ext uri="{BB962C8B-B14F-4D97-AF65-F5344CB8AC3E}">
        <p14:creationId xmlns:p14="http://schemas.microsoft.com/office/powerpoint/2010/main" val="11637198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6E8C8C24-9D5C-408B-8D80-27296B0F012C}"/>
              </a:ext>
            </a:extLst>
          </p:cNvPr>
          <p:cNvSpPr>
            <a:spLocks noGrp="1"/>
          </p:cNvSpPr>
          <p:nvPr>
            <p:ph idx="1"/>
          </p:nvPr>
        </p:nvSpPr>
        <p:spPr/>
        <p:txBody>
          <a:bodyPr/>
          <a:lstStyle/>
          <a:p>
            <a:endParaRPr lang="pl-PL"/>
          </a:p>
        </p:txBody>
      </p:sp>
      <p:pic>
        <p:nvPicPr>
          <p:cNvPr id="7172" name="Picture 4">
            <a:extLst>
              <a:ext uri="{FF2B5EF4-FFF2-40B4-BE49-F238E27FC236}">
                <a16:creationId xmlns:a16="http://schemas.microsoft.com/office/drawing/2014/main" id="{F70432D8-FC56-419A-8850-B492E21299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0939" y="1722483"/>
            <a:ext cx="3183061" cy="358094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6444D91A-B255-45F2-8474-95C2C584E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00750" cy="6000750"/>
          </a:xfrm>
          <a:prstGeom prst="rect">
            <a:avLst/>
          </a:prstGeom>
          <a:noFill/>
          <a:extLst>
            <a:ext uri="{909E8E84-426E-40DD-AFC4-6F175D3DCCD1}">
              <a14:hiddenFill xmlns:a14="http://schemas.microsoft.com/office/drawing/2010/main">
                <a:solidFill>
                  <a:srgbClr val="FFFFFF"/>
                </a:solidFill>
              </a14:hiddenFill>
            </a:ext>
          </a:extLst>
        </p:spPr>
      </p:pic>
      <p:sp>
        <p:nvSpPr>
          <p:cNvPr id="5" name="Tytuł 4">
            <a:extLst>
              <a:ext uri="{FF2B5EF4-FFF2-40B4-BE49-F238E27FC236}">
                <a16:creationId xmlns:a16="http://schemas.microsoft.com/office/drawing/2014/main" id="{8562D1E5-1B25-10ED-6226-90C69407C290}"/>
              </a:ext>
            </a:extLst>
          </p:cNvPr>
          <p:cNvSpPr>
            <a:spLocks noGrp="1"/>
          </p:cNvSpPr>
          <p:nvPr>
            <p:ph type="title"/>
          </p:nvPr>
        </p:nvSpPr>
        <p:spPr/>
        <p:txBody>
          <a:bodyPr/>
          <a:lstStyle/>
          <a:p>
            <a:endParaRPr lang="pl-PL"/>
          </a:p>
        </p:txBody>
      </p:sp>
    </p:spTree>
    <p:extLst>
      <p:ext uri="{BB962C8B-B14F-4D97-AF65-F5344CB8AC3E}">
        <p14:creationId xmlns:p14="http://schemas.microsoft.com/office/powerpoint/2010/main" val="1313111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A63B5EBA-ABA5-4F2C-80C2-9D15082F43CE}"/>
              </a:ext>
            </a:extLst>
          </p:cNvPr>
          <p:cNvSpPr/>
          <p:nvPr/>
        </p:nvSpPr>
        <p:spPr>
          <a:xfrm>
            <a:off x="5068695" y="2310701"/>
            <a:ext cx="2939287" cy="718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33"/>
          </a:p>
        </p:txBody>
      </p:sp>
      <p:sp>
        <p:nvSpPr>
          <p:cNvPr id="15" name="Symbol zastępczy zawartości 3">
            <a:extLst>
              <a:ext uri="{FF2B5EF4-FFF2-40B4-BE49-F238E27FC236}">
                <a16:creationId xmlns:a16="http://schemas.microsoft.com/office/drawing/2014/main" id="{D3A40076-4C76-4715-B091-FD3C2E56ABDE}"/>
              </a:ext>
            </a:extLst>
          </p:cNvPr>
          <p:cNvSpPr txBox="1">
            <a:spLocks/>
          </p:cNvSpPr>
          <p:nvPr/>
        </p:nvSpPr>
        <p:spPr>
          <a:xfrm>
            <a:off x="2722403" y="678854"/>
            <a:ext cx="6057783" cy="1759074"/>
          </a:xfrm>
          <a:prstGeom prst="rect">
            <a:avLst/>
          </a:prstGeom>
          <a:noFill/>
          <a:ln>
            <a:noFill/>
          </a:ln>
        </p:spPr>
        <p:txBody>
          <a:bodyPr lIns="0" tIns="0" rIns="0" bIns="0">
            <a:normAutofit/>
          </a:bodyPr>
          <a:lstStyle>
            <a:defPPr marL="432000" lvl="0" indent="-324000">
              <a:spcBef>
                <a:spcPts val="0"/>
              </a:spcBef>
              <a:spcAft>
                <a:spcPts val="1417"/>
              </a:spcAft>
              <a:buSzPct val="45000"/>
              <a:buFont typeface="StarSymbol"/>
              <a:buNone/>
              <a:defRPr lang="es-CL" sz="3200" b="0" i="0" u="none" strike="noStrike" kern="1200">
                <a:ln>
                  <a:noFill/>
                </a:ln>
                <a:latin typeface="Arial" pitchFamily="18"/>
                <a:ea typeface="Arial Unicode MS" pitchFamily="2"/>
                <a:cs typeface="Tahoma" pitchFamily="2"/>
              </a:defRPr>
            </a:defPPr>
            <a:lvl1pPr marL="432000" lvl="0" indent="-324000" rtl="0" hangingPunct="0">
              <a:spcBef>
                <a:spcPts val="0"/>
              </a:spcBef>
              <a:spcAft>
                <a:spcPts val="1417"/>
              </a:spcAft>
              <a:buSzPct val="45000"/>
              <a:buFont typeface="StarSymbol"/>
              <a:buChar char="●"/>
              <a:tabLst/>
              <a:defRPr lang="es-CL" sz="3200" b="0" i="0" u="none" strike="noStrike" kern="1200">
                <a:ln>
                  <a:noFill/>
                </a:ln>
                <a:latin typeface="Arial" pitchFamily="18"/>
                <a:ea typeface="Arial Unicode MS" pitchFamily="2"/>
                <a:cs typeface="Tahoma" pitchFamily="2"/>
              </a:defRPr>
            </a:lvl1pPr>
            <a:lvl2pPr marL="864000" lvl="1" indent="-324000">
              <a:spcBef>
                <a:spcPts val="0"/>
              </a:spcBef>
              <a:spcAft>
                <a:spcPts val="1134"/>
              </a:spcAft>
              <a:buSzPct val="45000"/>
              <a:buFont typeface="StarSymbol"/>
              <a:buChar char="●"/>
              <a:defRPr lang="es-CL" sz="2800" b="0" i="0" u="none" strike="noStrike" kern="1200">
                <a:ln>
                  <a:noFill/>
                </a:ln>
                <a:latin typeface="Arial" pitchFamily="18"/>
                <a:ea typeface="Arial Unicode MS" pitchFamily="2"/>
                <a:cs typeface="Tahoma" pitchFamily="2"/>
              </a:defRPr>
            </a:lvl2pPr>
            <a:lvl3pPr marL="1295999" lvl="2" indent="-288000">
              <a:spcBef>
                <a:spcPts val="0"/>
              </a:spcBef>
              <a:spcAft>
                <a:spcPts val="850"/>
              </a:spcAft>
              <a:buSzPct val="75000"/>
              <a:buFont typeface="StarSymbol"/>
              <a:buChar char="–"/>
              <a:defRPr lang="es-CL" sz="2400" b="0" i="0" u="none" strike="noStrike" kern="1200">
                <a:ln>
                  <a:noFill/>
                </a:ln>
                <a:latin typeface="Arial" pitchFamily="18"/>
                <a:ea typeface="Arial Unicode MS" pitchFamily="2"/>
                <a:cs typeface="Tahoma" pitchFamily="2"/>
              </a:defRPr>
            </a:lvl3pPr>
            <a:lvl4pPr marL="1728000" lvl="3" indent="-216000">
              <a:spcBef>
                <a:spcPts val="0"/>
              </a:spcBef>
              <a:spcAft>
                <a:spcPts val="567"/>
              </a:spcAft>
              <a:buSzPct val="45000"/>
              <a:buFont typeface="StarSymbol"/>
              <a:buChar char="●"/>
              <a:defRPr lang="es-CL" sz="2000" b="0" i="0" u="none" strike="noStrike" kern="1200">
                <a:ln>
                  <a:noFill/>
                </a:ln>
                <a:latin typeface="Arial" pitchFamily="18"/>
                <a:ea typeface="Arial Unicode MS" pitchFamily="2"/>
                <a:cs typeface="Tahoma" pitchFamily="2"/>
              </a:defRPr>
            </a:lvl4pPr>
            <a:lvl5pPr marL="2160000" lvl="4" indent="-216000">
              <a:spcBef>
                <a:spcPts val="0"/>
              </a:spcBef>
              <a:spcAft>
                <a:spcPts val="283"/>
              </a:spcAft>
              <a:buSzPct val="75000"/>
              <a:buFont typeface="StarSymbol"/>
              <a:buChar char="–"/>
              <a:defRPr lang="es-CL" sz="2000" b="0" i="0" u="none" strike="noStrike" kern="1200">
                <a:ln>
                  <a:noFill/>
                </a:ln>
                <a:latin typeface="Arial" pitchFamily="18"/>
                <a:ea typeface="Arial Unicode MS" pitchFamily="2"/>
                <a:cs typeface="Tahoma" pitchFamily="2"/>
              </a:defRPr>
            </a:lvl5pPr>
            <a:lvl6pPr marL="2592000" lvl="5" indent="-216000">
              <a:spcBef>
                <a:spcPts val="0"/>
              </a:spcBef>
              <a:spcAft>
                <a:spcPts val="283"/>
              </a:spcAft>
              <a:buSzPct val="45000"/>
              <a:buFont typeface="StarSymbol"/>
              <a:buChar char="●"/>
              <a:defRPr lang="es-CL" sz="2000" b="0" i="0" u="none" strike="noStrike" kern="1200">
                <a:ln>
                  <a:noFill/>
                </a:ln>
                <a:latin typeface="Arial" pitchFamily="18"/>
                <a:ea typeface="Arial Unicode MS" pitchFamily="2"/>
                <a:cs typeface="Tahoma" pitchFamily="2"/>
              </a:defRPr>
            </a:lvl6pPr>
            <a:lvl7pPr marL="3024000" lvl="6" indent="-216000">
              <a:spcBef>
                <a:spcPts val="0"/>
              </a:spcBef>
              <a:spcAft>
                <a:spcPts val="283"/>
              </a:spcAft>
              <a:buSzPct val="45000"/>
              <a:buFont typeface="StarSymbol"/>
              <a:buChar char="●"/>
              <a:defRPr lang="es-CL" sz="2000" b="0" i="0" u="none" strike="noStrike" kern="1200">
                <a:ln>
                  <a:noFill/>
                </a:ln>
                <a:latin typeface="Arial" pitchFamily="18"/>
                <a:ea typeface="Arial Unicode MS" pitchFamily="2"/>
                <a:cs typeface="Tahoma" pitchFamily="2"/>
              </a:defRPr>
            </a:lvl7pPr>
            <a:lvl8pPr marL="3456000" lvl="7" indent="-216000">
              <a:spcBef>
                <a:spcPts val="0"/>
              </a:spcBef>
              <a:spcAft>
                <a:spcPts val="283"/>
              </a:spcAft>
              <a:buSzPct val="45000"/>
              <a:buFont typeface="StarSymbol"/>
              <a:buChar char="●"/>
              <a:defRPr lang="es-CL" sz="2000" b="0" i="0" u="none" strike="noStrike" kern="1200">
                <a:ln>
                  <a:noFill/>
                </a:ln>
                <a:latin typeface="Arial" pitchFamily="18"/>
                <a:ea typeface="Arial Unicode MS" pitchFamily="2"/>
                <a:cs typeface="Tahoma" pitchFamily="2"/>
              </a:defRPr>
            </a:lvl8pPr>
            <a:lvl9pPr marL="3887999" lvl="8" indent="-216000">
              <a:spcBef>
                <a:spcPts val="0"/>
              </a:spcBef>
              <a:spcAft>
                <a:spcPts val="283"/>
              </a:spcAft>
              <a:buSzPct val="45000"/>
              <a:buFont typeface="StarSymbol"/>
              <a:buChar char="●"/>
              <a:defRPr lang="es-CL" sz="2000" b="0" i="0" u="none" strike="noStrike" kern="1200">
                <a:ln>
                  <a:noFill/>
                </a:ln>
                <a:latin typeface="Arial" pitchFamily="18"/>
                <a:ea typeface="Arial Unicode MS" pitchFamily="2"/>
                <a:cs typeface="Tahoma" pitchFamily="2"/>
              </a:defRPr>
            </a:lvl9pPr>
          </a:lstStyle>
          <a:p>
            <a:r>
              <a:rPr lang="en-US" sz="2540" dirty="0" err="1">
                <a:solidFill>
                  <a:sysClr val="windowText" lastClr="000000"/>
                </a:solidFill>
                <a:latin typeface="Century Gothic" panose="020B0502020202020204" pitchFamily="34" charset="0"/>
              </a:rPr>
              <a:t>Matematyka</a:t>
            </a:r>
            <a:r>
              <a:rPr lang="en-US" sz="2540" dirty="0">
                <a:solidFill>
                  <a:sysClr val="windowText" lastClr="000000"/>
                </a:solidFill>
                <a:latin typeface="Century Gothic" panose="020B0502020202020204" pitchFamily="34" charset="0"/>
              </a:rPr>
              <a:t> </a:t>
            </a:r>
            <a:r>
              <a:rPr lang="en-US" sz="2540" dirty="0" err="1">
                <a:solidFill>
                  <a:sysClr val="windowText" lastClr="000000"/>
                </a:solidFill>
                <a:latin typeface="Century Gothic" panose="020B0502020202020204" pitchFamily="34" charset="0"/>
              </a:rPr>
              <a:t>nie</a:t>
            </a:r>
            <a:r>
              <a:rPr lang="en-US" sz="2540" dirty="0">
                <a:solidFill>
                  <a:sysClr val="windowText" lastClr="000000"/>
                </a:solidFill>
                <a:latin typeface="Century Gothic" panose="020B0502020202020204" pitchFamily="34" charset="0"/>
              </a:rPr>
              <a:t> </a:t>
            </a:r>
            <a:r>
              <a:rPr lang="pl-PL" sz="2540" dirty="0">
                <a:solidFill>
                  <a:sysClr val="windowText" lastClr="000000"/>
                </a:solidFill>
                <a:latin typeface="Century Gothic" panose="020B0502020202020204" pitchFamily="34" charset="0"/>
              </a:rPr>
              <a:t>sprowadza się do </a:t>
            </a:r>
            <a:r>
              <a:rPr lang="en-US" sz="2540" dirty="0">
                <a:solidFill>
                  <a:sysClr val="windowText" lastClr="000000"/>
                </a:solidFill>
                <a:latin typeface="Century Gothic" panose="020B0502020202020204" pitchFamily="34" charset="0"/>
              </a:rPr>
              <a:t>“</a:t>
            </a:r>
            <a:r>
              <a:rPr lang="pl-PL" sz="2540" i="1" dirty="0">
                <a:solidFill>
                  <a:sysClr val="windowText" lastClr="000000"/>
                </a:solidFill>
                <a:latin typeface="Century Gothic" panose="020B0502020202020204" pitchFamily="34" charset="0"/>
              </a:rPr>
              <a:t>dowodzenia twierdzeń</a:t>
            </a:r>
            <a:r>
              <a:rPr lang="en-US" sz="2540" i="1" dirty="0">
                <a:solidFill>
                  <a:sysClr val="windowText" lastClr="000000"/>
                </a:solidFill>
                <a:latin typeface="Century Gothic" panose="020B0502020202020204" pitchFamily="34" charset="0"/>
              </a:rPr>
              <a:t>” </a:t>
            </a:r>
            <a:r>
              <a:rPr lang="en-US" sz="2540" dirty="0">
                <a:solidFill>
                  <a:sysClr val="windowText" lastClr="000000"/>
                </a:solidFill>
                <a:latin typeface="Century Gothic" panose="020B0502020202020204" pitchFamily="34" charset="0"/>
              </a:rPr>
              <a:t>lub</a:t>
            </a:r>
            <a:r>
              <a:rPr lang="en-US" sz="2540" i="1" dirty="0">
                <a:solidFill>
                  <a:sysClr val="windowText" lastClr="000000"/>
                </a:solidFill>
                <a:latin typeface="Century Gothic" panose="020B0502020202020204" pitchFamily="34" charset="0"/>
              </a:rPr>
              <a:t> “</a:t>
            </a:r>
            <a:r>
              <a:rPr lang="en-US" sz="2540" i="1" dirty="0" err="1">
                <a:solidFill>
                  <a:sysClr val="windowText" lastClr="000000"/>
                </a:solidFill>
                <a:latin typeface="Century Gothic" panose="020B0502020202020204" pitchFamily="34" charset="0"/>
              </a:rPr>
              <a:t>realizacji</a:t>
            </a:r>
            <a:r>
              <a:rPr lang="en-US" sz="2540" i="1" dirty="0">
                <a:solidFill>
                  <a:sysClr val="windowText" lastClr="000000"/>
                </a:solidFill>
                <a:latin typeface="Century Gothic" panose="020B0502020202020204" pitchFamily="34" charset="0"/>
              </a:rPr>
              <a:t> </a:t>
            </a:r>
            <a:r>
              <a:rPr lang="en-US" sz="2540" i="1" dirty="0" err="1">
                <a:solidFill>
                  <a:sysClr val="windowText" lastClr="000000"/>
                </a:solidFill>
                <a:latin typeface="Century Gothic" panose="020B0502020202020204" pitchFamily="34" charset="0"/>
              </a:rPr>
              <a:t>obliczeń</a:t>
            </a:r>
            <a:r>
              <a:rPr lang="en-US" sz="2540" i="1" dirty="0">
                <a:solidFill>
                  <a:sysClr val="windowText" lastClr="000000"/>
                </a:solidFill>
                <a:latin typeface="Century Gothic" panose="020B0502020202020204" pitchFamily="34" charset="0"/>
              </a:rPr>
              <a:t> </a:t>
            </a:r>
            <a:r>
              <a:rPr lang="en-US" sz="2540" i="1" dirty="0" err="1">
                <a:solidFill>
                  <a:sysClr val="windowText" lastClr="000000"/>
                </a:solidFill>
                <a:latin typeface="Century Gothic" panose="020B0502020202020204" pitchFamily="34" charset="0"/>
              </a:rPr>
              <a:t>na</a:t>
            </a:r>
            <a:r>
              <a:rPr lang="en-US" sz="2540" i="1" dirty="0">
                <a:solidFill>
                  <a:sysClr val="windowText" lastClr="000000"/>
                </a:solidFill>
                <a:latin typeface="Century Gothic" panose="020B0502020202020204" pitchFamily="34" charset="0"/>
              </a:rPr>
              <a:t> </a:t>
            </a:r>
            <a:r>
              <a:rPr lang="en-US" sz="2540" i="1" dirty="0" err="1">
                <a:solidFill>
                  <a:sysClr val="windowText" lastClr="000000"/>
                </a:solidFill>
                <a:latin typeface="Century Gothic" panose="020B0502020202020204" pitchFamily="34" charset="0"/>
              </a:rPr>
              <a:t>kalkulatorze</a:t>
            </a:r>
            <a:r>
              <a:rPr lang="en-US" sz="2540" i="1" dirty="0">
                <a:solidFill>
                  <a:sysClr val="windowText" lastClr="000000"/>
                </a:solidFill>
                <a:latin typeface="Century Gothic" panose="020B0502020202020204" pitchFamily="34" charset="0"/>
              </a:rPr>
              <a:t>”</a:t>
            </a:r>
            <a:endParaRPr lang="en-US" sz="2540" dirty="0">
              <a:solidFill>
                <a:sysClr val="windowText" lastClr="000000"/>
              </a:solidFill>
              <a:latin typeface="Century Gothic" panose="020B0502020202020204" pitchFamily="34" charset="0"/>
            </a:endParaRPr>
          </a:p>
        </p:txBody>
      </p:sp>
      <p:pic>
        <p:nvPicPr>
          <p:cNvPr id="16" name="Obraz 15">
            <a:extLst>
              <a:ext uri="{FF2B5EF4-FFF2-40B4-BE49-F238E27FC236}">
                <a16:creationId xmlns:a16="http://schemas.microsoft.com/office/drawing/2014/main" id="{F52F3272-45B4-4282-BFA2-124B9D932DCD}"/>
              </a:ext>
            </a:extLst>
          </p:cNvPr>
          <p:cNvPicPr>
            <a:picLocks noChangeAspect="1"/>
          </p:cNvPicPr>
          <p:nvPr/>
        </p:nvPicPr>
        <p:blipFill>
          <a:blip r:embed="rId2"/>
          <a:stretch>
            <a:fillRect/>
          </a:stretch>
        </p:blipFill>
        <p:spPr>
          <a:xfrm>
            <a:off x="195728" y="346211"/>
            <a:ext cx="2590772" cy="1943079"/>
          </a:xfrm>
          <a:prstGeom prst="rect">
            <a:avLst/>
          </a:prstGeom>
        </p:spPr>
      </p:pic>
      <p:pic>
        <p:nvPicPr>
          <p:cNvPr id="17" name="Obraz 16">
            <a:extLst>
              <a:ext uri="{FF2B5EF4-FFF2-40B4-BE49-F238E27FC236}">
                <a16:creationId xmlns:a16="http://schemas.microsoft.com/office/drawing/2014/main" id="{BE4053A6-320B-477F-8F0B-54E04AB1C096}"/>
              </a:ext>
            </a:extLst>
          </p:cNvPr>
          <p:cNvPicPr>
            <a:picLocks noChangeAspect="1"/>
          </p:cNvPicPr>
          <p:nvPr/>
        </p:nvPicPr>
        <p:blipFill>
          <a:blip r:embed="rId3"/>
          <a:stretch>
            <a:fillRect/>
          </a:stretch>
        </p:blipFill>
        <p:spPr>
          <a:xfrm>
            <a:off x="359134" y="2586565"/>
            <a:ext cx="8425732" cy="3602307"/>
          </a:xfrm>
          <a:prstGeom prst="rect">
            <a:avLst/>
          </a:prstGeom>
        </p:spPr>
      </p:pic>
    </p:spTree>
    <p:extLst>
      <p:ext uri="{BB962C8B-B14F-4D97-AF65-F5344CB8AC3E}">
        <p14:creationId xmlns:p14="http://schemas.microsoft.com/office/powerpoint/2010/main" val="13619471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678EA72-C922-46D1-BE9D-BDADA2E54438}"/>
              </a:ext>
            </a:extLst>
          </p:cNvPr>
          <p:cNvSpPr>
            <a:spLocks noGrp="1"/>
          </p:cNvSpPr>
          <p:nvPr>
            <p:ph type="title"/>
          </p:nvPr>
        </p:nvSpPr>
        <p:spPr/>
        <p:txBody>
          <a:bodyPr/>
          <a:lstStyle/>
          <a:p>
            <a:endParaRPr lang="en-US"/>
          </a:p>
        </p:txBody>
      </p:sp>
      <p:sp>
        <p:nvSpPr>
          <p:cNvPr id="3" name="Symbol zastępczy zawartości 2">
            <a:extLst>
              <a:ext uri="{FF2B5EF4-FFF2-40B4-BE49-F238E27FC236}">
                <a16:creationId xmlns:a16="http://schemas.microsoft.com/office/drawing/2014/main" id="{FB62938C-A670-4B39-B5BE-9AC67FAF9565}"/>
              </a:ext>
            </a:extLst>
          </p:cNvPr>
          <p:cNvSpPr>
            <a:spLocks noGrp="1"/>
          </p:cNvSpPr>
          <p:nvPr>
            <p:ph idx="1"/>
          </p:nvPr>
        </p:nvSpPr>
        <p:spPr/>
        <p:txBody>
          <a:bodyPr/>
          <a:lstStyle/>
          <a:p>
            <a:endParaRPr lang="en-US"/>
          </a:p>
        </p:txBody>
      </p:sp>
      <p:pic>
        <p:nvPicPr>
          <p:cNvPr id="4" name="Obraz 3">
            <a:extLst>
              <a:ext uri="{FF2B5EF4-FFF2-40B4-BE49-F238E27FC236}">
                <a16:creationId xmlns:a16="http://schemas.microsoft.com/office/drawing/2014/main" id="{1AEF9C4E-EA4D-484A-AB0D-05D813FE7C02}"/>
              </a:ext>
            </a:extLst>
          </p:cNvPr>
          <p:cNvPicPr>
            <a:picLocks noChangeAspect="1"/>
          </p:cNvPicPr>
          <p:nvPr/>
        </p:nvPicPr>
        <p:blipFill>
          <a:blip r:embed="rId2"/>
          <a:stretch>
            <a:fillRect/>
          </a:stretch>
        </p:blipFill>
        <p:spPr>
          <a:xfrm>
            <a:off x="537158" y="609599"/>
            <a:ext cx="6626538" cy="5371213"/>
          </a:xfrm>
          <a:prstGeom prst="rect">
            <a:avLst/>
          </a:prstGeom>
        </p:spPr>
      </p:pic>
    </p:spTree>
    <p:extLst>
      <p:ext uri="{BB962C8B-B14F-4D97-AF65-F5344CB8AC3E}">
        <p14:creationId xmlns:p14="http://schemas.microsoft.com/office/powerpoint/2010/main" val="31920082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678EA72-C922-46D1-BE9D-BDADA2E54438}"/>
              </a:ext>
            </a:extLst>
          </p:cNvPr>
          <p:cNvSpPr>
            <a:spLocks noGrp="1"/>
          </p:cNvSpPr>
          <p:nvPr>
            <p:ph type="title"/>
          </p:nvPr>
        </p:nvSpPr>
        <p:spPr/>
        <p:txBody>
          <a:bodyPr/>
          <a:lstStyle/>
          <a:p>
            <a:endParaRPr lang="en-US"/>
          </a:p>
        </p:txBody>
      </p:sp>
      <p:sp>
        <p:nvSpPr>
          <p:cNvPr id="3" name="Symbol zastępczy zawartości 2">
            <a:extLst>
              <a:ext uri="{FF2B5EF4-FFF2-40B4-BE49-F238E27FC236}">
                <a16:creationId xmlns:a16="http://schemas.microsoft.com/office/drawing/2014/main" id="{FB62938C-A670-4B39-B5BE-9AC67FAF9565}"/>
              </a:ext>
            </a:extLst>
          </p:cNvPr>
          <p:cNvSpPr>
            <a:spLocks noGrp="1"/>
          </p:cNvSpPr>
          <p:nvPr>
            <p:ph idx="1"/>
          </p:nvPr>
        </p:nvSpPr>
        <p:spPr/>
        <p:txBody>
          <a:bodyPr/>
          <a:lstStyle/>
          <a:p>
            <a:endParaRPr lang="en-US"/>
          </a:p>
        </p:txBody>
      </p:sp>
      <p:pic>
        <p:nvPicPr>
          <p:cNvPr id="5" name="Obraz 4">
            <a:extLst>
              <a:ext uri="{FF2B5EF4-FFF2-40B4-BE49-F238E27FC236}">
                <a16:creationId xmlns:a16="http://schemas.microsoft.com/office/drawing/2014/main" id="{2A0333A6-4035-4B75-83C9-A1F9B869D150}"/>
              </a:ext>
            </a:extLst>
          </p:cNvPr>
          <p:cNvPicPr>
            <a:picLocks noChangeAspect="1"/>
          </p:cNvPicPr>
          <p:nvPr/>
        </p:nvPicPr>
        <p:blipFill>
          <a:blip r:embed="rId2"/>
          <a:stretch>
            <a:fillRect/>
          </a:stretch>
        </p:blipFill>
        <p:spPr>
          <a:xfrm>
            <a:off x="537157" y="609598"/>
            <a:ext cx="6668037" cy="5431765"/>
          </a:xfrm>
          <a:prstGeom prst="rect">
            <a:avLst/>
          </a:prstGeom>
        </p:spPr>
      </p:pic>
    </p:spTree>
    <p:extLst>
      <p:ext uri="{BB962C8B-B14F-4D97-AF65-F5344CB8AC3E}">
        <p14:creationId xmlns:p14="http://schemas.microsoft.com/office/powerpoint/2010/main" val="23639527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a:extLst>
              <a:ext uri="{FF2B5EF4-FFF2-40B4-BE49-F238E27FC236}">
                <a16:creationId xmlns:a16="http://schemas.microsoft.com/office/drawing/2014/main" id="{0A332FB9-1E9A-4ADA-942B-C23C4BE179A8}"/>
              </a:ext>
            </a:extLst>
          </p:cNvPr>
          <p:cNvSpPr/>
          <p:nvPr/>
        </p:nvSpPr>
        <p:spPr>
          <a:xfrm>
            <a:off x="138662" y="71552"/>
            <a:ext cx="8121134" cy="539058"/>
          </a:xfrm>
          <a:prstGeom prst="rect">
            <a:avLst/>
          </a:prstGeom>
        </p:spPr>
        <p:txBody>
          <a:bodyPr wrap="none">
            <a:spAutoFit/>
          </a:bodyPr>
          <a:lstStyle/>
          <a:p>
            <a:r>
              <a:rPr lang="en-US" sz="2903" dirty="0" err="1">
                <a:solidFill>
                  <a:schemeClr val="accent5">
                    <a:lumMod val="75000"/>
                  </a:schemeClr>
                </a:solidFill>
                <a:latin typeface="Century Gothic" panose="020B0502020202020204" pitchFamily="34" charset="0"/>
              </a:rPr>
              <a:t>Wszechświat</a:t>
            </a:r>
            <a:r>
              <a:rPr lang="en-US" sz="2903" dirty="0">
                <a:solidFill>
                  <a:schemeClr val="accent5">
                    <a:lumMod val="75000"/>
                  </a:schemeClr>
                </a:solidFill>
                <a:latin typeface="Century Gothic" panose="020B0502020202020204" pitchFamily="34" charset="0"/>
              </a:rPr>
              <a:t> </a:t>
            </a:r>
            <a:r>
              <a:rPr lang="en-US" sz="2903" dirty="0" err="1">
                <a:solidFill>
                  <a:schemeClr val="accent5">
                    <a:lumMod val="75000"/>
                  </a:schemeClr>
                </a:solidFill>
                <a:latin typeface="Century Gothic" panose="020B0502020202020204" pitchFamily="34" charset="0"/>
              </a:rPr>
              <a:t>starający</a:t>
            </a:r>
            <a:r>
              <a:rPr lang="en-US" sz="2903" dirty="0">
                <a:solidFill>
                  <a:schemeClr val="accent5">
                    <a:lumMod val="75000"/>
                  </a:schemeClr>
                </a:solidFill>
                <a:latin typeface="Century Gothic" panose="020B0502020202020204" pitchFamily="34" charset="0"/>
              </a:rPr>
              <a:t> </a:t>
            </a:r>
            <a:r>
              <a:rPr lang="en-US" sz="2903" dirty="0" err="1">
                <a:solidFill>
                  <a:schemeClr val="accent5">
                    <a:lumMod val="75000"/>
                  </a:schemeClr>
                </a:solidFill>
                <a:latin typeface="Century Gothic" panose="020B0502020202020204" pitchFamily="34" charset="0"/>
              </a:rPr>
              <a:t>sam</a:t>
            </a:r>
            <a:r>
              <a:rPr lang="en-US" sz="2903" dirty="0">
                <a:solidFill>
                  <a:schemeClr val="accent5">
                    <a:lumMod val="75000"/>
                  </a:schemeClr>
                </a:solidFill>
                <a:latin typeface="Century Gothic" panose="020B0502020202020204" pitchFamily="34" charset="0"/>
              </a:rPr>
              <a:t> </a:t>
            </a:r>
            <a:r>
              <a:rPr lang="en-US" sz="2903" dirty="0" err="1">
                <a:solidFill>
                  <a:schemeClr val="accent5">
                    <a:lumMod val="75000"/>
                  </a:schemeClr>
                </a:solidFill>
                <a:latin typeface="Century Gothic" panose="020B0502020202020204" pitchFamily="34" charset="0"/>
              </a:rPr>
              <a:t>siebie</a:t>
            </a:r>
            <a:r>
              <a:rPr lang="en-US" sz="2903" dirty="0">
                <a:solidFill>
                  <a:schemeClr val="accent5">
                    <a:lumMod val="75000"/>
                  </a:schemeClr>
                </a:solidFill>
                <a:latin typeface="Century Gothic" panose="020B0502020202020204" pitchFamily="34" charset="0"/>
              </a:rPr>
              <a:t> </a:t>
            </a:r>
            <a:r>
              <a:rPr lang="en-US" sz="2903" dirty="0" err="1">
                <a:solidFill>
                  <a:schemeClr val="accent5">
                    <a:lumMod val="75000"/>
                  </a:schemeClr>
                </a:solidFill>
                <a:latin typeface="Century Gothic" panose="020B0502020202020204" pitchFamily="34" charset="0"/>
              </a:rPr>
              <a:t>zrozumieć</a:t>
            </a:r>
            <a:endParaRPr lang="en-US" sz="2903" dirty="0">
              <a:solidFill>
                <a:schemeClr val="accent5">
                  <a:lumMod val="75000"/>
                </a:schemeClr>
              </a:solidFill>
              <a:latin typeface="Century Gothic" panose="020B0502020202020204" pitchFamily="34" charset="0"/>
            </a:endParaRPr>
          </a:p>
        </p:txBody>
      </p:sp>
      <p:sp>
        <p:nvSpPr>
          <p:cNvPr id="8" name="Prostokąt 7">
            <a:extLst>
              <a:ext uri="{FF2B5EF4-FFF2-40B4-BE49-F238E27FC236}">
                <a16:creationId xmlns:a16="http://schemas.microsoft.com/office/drawing/2014/main" id="{A63B5EBA-ABA5-4F2C-80C2-9D15082F43CE}"/>
              </a:ext>
            </a:extLst>
          </p:cNvPr>
          <p:cNvSpPr/>
          <p:nvPr/>
        </p:nvSpPr>
        <p:spPr>
          <a:xfrm>
            <a:off x="5068695" y="2310701"/>
            <a:ext cx="2939287" cy="718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33"/>
          </a:p>
        </p:txBody>
      </p:sp>
      <p:sp>
        <p:nvSpPr>
          <p:cNvPr id="2" name="Symbol zastępczy zawartości 1">
            <a:extLst>
              <a:ext uri="{FF2B5EF4-FFF2-40B4-BE49-F238E27FC236}">
                <a16:creationId xmlns:a16="http://schemas.microsoft.com/office/drawing/2014/main" id="{C1A707E4-6DAE-46BA-B712-FBE751810509}"/>
              </a:ext>
            </a:extLst>
          </p:cNvPr>
          <p:cNvSpPr>
            <a:spLocks noGrp="1"/>
          </p:cNvSpPr>
          <p:nvPr>
            <p:ph idx="1"/>
          </p:nvPr>
        </p:nvSpPr>
        <p:spPr/>
        <p:txBody>
          <a:bodyPr/>
          <a:lstStyle/>
          <a:p>
            <a:endParaRPr lang="pl-PL"/>
          </a:p>
        </p:txBody>
      </p:sp>
      <p:pic>
        <p:nvPicPr>
          <p:cNvPr id="11" name="Obraz 10">
            <a:extLst>
              <a:ext uri="{FF2B5EF4-FFF2-40B4-BE49-F238E27FC236}">
                <a16:creationId xmlns:a16="http://schemas.microsoft.com/office/drawing/2014/main" id="{4D4DED14-047C-4EA2-89EC-416ABB67286B}"/>
              </a:ext>
            </a:extLst>
          </p:cNvPr>
          <p:cNvPicPr>
            <a:picLocks noChangeAspect="1"/>
          </p:cNvPicPr>
          <p:nvPr/>
        </p:nvPicPr>
        <p:blipFill>
          <a:blip r:embed="rId2"/>
          <a:stretch>
            <a:fillRect/>
          </a:stretch>
        </p:blipFill>
        <p:spPr>
          <a:xfrm>
            <a:off x="566452" y="685665"/>
            <a:ext cx="8010201" cy="6105007"/>
          </a:xfrm>
          <a:prstGeom prst="rect">
            <a:avLst/>
          </a:prstGeom>
        </p:spPr>
      </p:pic>
    </p:spTree>
    <p:extLst>
      <p:ext uri="{BB962C8B-B14F-4D97-AF65-F5344CB8AC3E}">
        <p14:creationId xmlns:p14="http://schemas.microsoft.com/office/powerpoint/2010/main" val="16884239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076B0-F2F2-C710-8A57-DFFA628BB30C}"/>
            </a:ext>
          </a:extLst>
        </p:cNvPr>
        <p:cNvGrpSpPr/>
        <p:nvPr/>
      </p:nvGrpSpPr>
      <p:grpSpPr>
        <a:xfrm>
          <a:off x="0" y="0"/>
          <a:ext cx="0" cy="0"/>
          <a:chOff x="0" y="0"/>
          <a:chExt cx="0" cy="0"/>
        </a:xfrm>
      </p:grpSpPr>
      <p:sp>
        <p:nvSpPr>
          <p:cNvPr id="8" name="Prostokąt 7">
            <a:extLst>
              <a:ext uri="{FF2B5EF4-FFF2-40B4-BE49-F238E27FC236}">
                <a16:creationId xmlns:a16="http://schemas.microsoft.com/office/drawing/2014/main" id="{E4CF1FF4-2126-CE9D-1764-C196E190876D}"/>
              </a:ext>
            </a:extLst>
          </p:cNvPr>
          <p:cNvSpPr/>
          <p:nvPr/>
        </p:nvSpPr>
        <p:spPr>
          <a:xfrm>
            <a:off x="5068695" y="2310701"/>
            <a:ext cx="2939287" cy="718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33"/>
          </a:p>
        </p:txBody>
      </p:sp>
      <p:sp>
        <p:nvSpPr>
          <p:cNvPr id="2" name="Symbol zastępczy zawartości 1">
            <a:extLst>
              <a:ext uri="{FF2B5EF4-FFF2-40B4-BE49-F238E27FC236}">
                <a16:creationId xmlns:a16="http://schemas.microsoft.com/office/drawing/2014/main" id="{B393764A-B019-2F74-CEDB-BA4E61CAF920}"/>
              </a:ext>
            </a:extLst>
          </p:cNvPr>
          <p:cNvSpPr>
            <a:spLocks noGrp="1"/>
          </p:cNvSpPr>
          <p:nvPr>
            <p:ph idx="1"/>
          </p:nvPr>
        </p:nvSpPr>
        <p:spPr>
          <a:xfrm>
            <a:off x="161918" y="181607"/>
            <a:ext cx="8264903" cy="507784"/>
          </a:xfrm>
        </p:spPr>
        <p:txBody>
          <a:bodyPr>
            <a:normAutofit/>
          </a:bodyPr>
          <a:lstStyle/>
          <a:p>
            <a:pPr marL="97967" indent="0">
              <a:buNone/>
            </a:pPr>
            <a:r>
              <a:rPr lang="pl-PL" sz="2540" dirty="0">
                <a:latin typeface="Century Gothic" panose="020B0502020202020204" pitchFamily="34" charset="0"/>
              </a:rPr>
              <a:t>Eksploracja </a:t>
            </a:r>
            <a:r>
              <a:rPr lang="pl-PL" sz="2540" b="1" dirty="0">
                <a:solidFill>
                  <a:srgbClr val="00B050"/>
                </a:solidFill>
                <a:latin typeface="Century Gothic" panose="020B0502020202020204" pitchFamily="34" charset="0"/>
              </a:rPr>
              <a:t>jak</a:t>
            </a:r>
            <a:r>
              <a:rPr lang="en-US" sz="2540" b="1" dirty="0">
                <a:solidFill>
                  <a:srgbClr val="00B050"/>
                </a:solidFill>
                <a:latin typeface="Century Gothic" panose="020B0502020202020204" pitchFamily="34" charset="0"/>
              </a:rPr>
              <a:t> </a:t>
            </a:r>
            <a:r>
              <a:rPr lang="pl-PL" sz="2540" b="1" dirty="0">
                <a:solidFill>
                  <a:srgbClr val="00B050"/>
                </a:solidFill>
                <a:latin typeface="Century Gothic" panose="020B0502020202020204" pitchFamily="34" charset="0"/>
              </a:rPr>
              <a:t>rzeczy działają </a:t>
            </a:r>
            <a:r>
              <a:rPr lang="pl-PL" sz="2540" dirty="0">
                <a:latin typeface="Century Gothic" panose="020B0502020202020204" pitchFamily="34" charset="0"/>
              </a:rPr>
              <a:t>i</a:t>
            </a:r>
            <a:r>
              <a:rPr lang="en-US" sz="2540" dirty="0">
                <a:latin typeface="Century Gothic" panose="020B0502020202020204" pitchFamily="34" charset="0"/>
              </a:rPr>
              <a:t> </a:t>
            </a:r>
            <a:r>
              <a:rPr lang="pl-PL" sz="2540" b="1" dirty="0">
                <a:solidFill>
                  <a:srgbClr val="7030A0"/>
                </a:solidFill>
                <a:latin typeface="Century Gothic" panose="020B0502020202020204" pitchFamily="34" charset="0"/>
              </a:rPr>
              <a:t>dlaczego</a:t>
            </a:r>
            <a:r>
              <a:rPr lang="pl-PL" sz="2540" dirty="0">
                <a:latin typeface="Century Gothic" panose="020B0502020202020204" pitchFamily="34" charset="0"/>
              </a:rPr>
              <a:t>!</a:t>
            </a:r>
          </a:p>
        </p:txBody>
      </p:sp>
      <p:pic>
        <p:nvPicPr>
          <p:cNvPr id="4" name="Obraz 3">
            <a:extLst>
              <a:ext uri="{FF2B5EF4-FFF2-40B4-BE49-F238E27FC236}">
                <a16:creationId xmlns:a16="http://schemas.microsoft.com/office/drawing/2014/main" id="{EE64529C-18ED-1C56-443F-E4044EE5B1FB}"/>
              </a:ext>
            </a:extLst>
          </p:cNvPr>
          <p:cNvPicPr>
            <a:picLocks noChangeAspect="1"/>
          </p:cNvPicPr>
          <p:nvPr/>
        </p:nvPicPr>
        <p:blipFill>
          <a:blip r:embed="rId2"/>
          <a:stretch>
            <a:fillRect/>
          </a:stretch>
        </p:blipFill>
        <p:spPr>
          <a:xfrm>
            <a:off x="472468" y="935833"/>
            <a:ext cx="8199063" cy="5486668"/>
          </a:xfrm>
          <a:prstGeom prst="rect">
            <a:avLst/>
          </a:prstGeom>
        </p:spPr>
      </p:pic>
      <p:sp>
        <p:nvSpPr>
          <p:cNvPr id="3" name="pole tekstowe 2">
            <a:extLst>
              <a:ext uri="{FF2B5EF4-FFF2-40B4-BE49-F238E27FC236}">
                <a16:creationId xmlns:a16="http://schemas.microsoft.com/office/drawing/2014/main" id="{491FD9A6-F014-5B32-8563-5D17FB90F383}"/>
              </a:ext>
            </a:extLst>
          </p:cNvPr>
          <p:cNvSpPr txBox="1"/>
          <p:nvPr/>
        </p:nvSpPr>
        <p:spPr>
          <a:xfrm rot="16200000">
            <a:off x="5545700" y="3322401"/>
            <a:ext cx="6179312" cy="204030"/>
          </a:xfrm>
          <a:prstGeom prst="rect">
            <a:avLst/>
          </a:prstGeom>
          <a:noFill/>
        </p:spPr>
        <p:txBody>
          <a:bodyPr wrap="square">
            <a:spAutoFit/>
          </a:bodyPr>
          <a:lstStyle/>
          <a:p>
            <a:r>
              <a:rPr lang="pl-PL" sz="726" dirty="0"/>
              <a:t>From: https://pl.freepik.com/premium-wektory/recznie-rysowane-fizyka-doodle-ustawic-tlo-z-czerwonym-napisem_10556221.htm</a:t>
            </a:r>
            <a:endParaRPr lang="en-US" sz="726" dirty="0"/>
          </a:p>
        </p:txBody>
      </p:sp>
    </p:spTree>
    <p:extLst>
      <p:ext uri="{BB962C8B-B14F-4D97-AF65-F5344CB8AC3E}">
        <p14:creationId xmlns:p14="http://schemas.microsoft.com/office/powerpoint/2010/main" val="5441930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INIJKA CM SKALA W CENTYMETRACH METALOWA 100 cm 9604554834 - Allegro.pl">
            <a:extLst>
              <a:ext uri="{FF2B5EF4-FFF2-40B4-BE49-F238E27FC236}">
                <a16:creationId xmlns:a16="http://schemas.microsoft.com/office/drawing/2014/main" id="{E2E2D37F-3879-498D-BF5E-1B8977262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707" y="2462627"/>
            <a:ext cx="3736694" cy="2242017"/>
          </a:xfrm>
          <a:prstGeom prst="rect">
            <a:avLst/>
          </a:prstGeom>
          <a:noFill/>
          <a:extLst>
            <a:ext uri="{909E8E84-426E-40DD-AFC4-6F175D3DCCD1}">
              <a14:hiddenFill xmlns:a14="http://schemas.microsoft.com/office/drawing/2010/main">
                <a:solidFill>
                  <a:srgbClr val="FFFFFF"/>
                </a:solidFill>
              </a14:hiddenFill>
            </a:ext>
          </a:extLst>
        </p:spPr>
      </p:pic>
      <p:sp>
        <p:nvSpPr>
          <p:cNvPr id="2" name="Symbol zastępczy zawartości 1">
            <a:extLst>
              <a:ext uri="{FF2B5EF4-FFF2-40B4-BE49-F238E27FC236}">
                <a16:creationId xmlns:a16="http://schemas.microsoft.com/office/drawing/2014/main" id="{C1A707E4-6DAE-46BA-B712-FBE751810509}"/>
              </a:ext>
            </a:extLst>
          </p:cNvPr>
          <p:cNvSpPr>
            <a:spLocks noGrp="1"/>
          </p:cNvSpPr>
          <p:nvPr>
            <p:ph idx="1"/>
          </p:nvPr>
        </p:nvSpPr>
        <p:spPr>
          <a:xfrm>
            <a:off x="318629" y="1217552"/>
            <a:ext cx="8228763" cy="4859052"/>
          </a:xfrm>
        </p:spPr>
        <p:txBody>
          <a:bodyPr/>
          <a:lstStyle/>
          <a:p>
            <a:r>
              <a:rPr lang="en-US" b="1" i="0" dirty="0" err="1">
                <a:solidFill>
                  <a:srgbClr val="202122"/>
                </a:solidFill>
                <a:effectLst/>
                <a:latin typeface="+mn-lt"/>
              </a:rPr>
              <a:t>Skalar</a:t>
            </a:r>
            <a:r>
              <a:rPr lang="en-US" b="0" i="0" dirty="0">
                <a:solidFill>
                  <a:srgbClr val="202122"/>
                </a:solidFill>
                <a:effectLst/>
                <a:latin typeface="+mn-lt"/>
              </a:rPr>
              <a:t> - </a:t>
            </a:r>
            <a:r>
              <a:rPr lang="pl-PL" b="0" i="0" dirty="0">
                <a:solidFill>
                  <a:srgbClr val="202122"/>
                </a:solidFill>
                <a:effectLst/>
                <a:latin typeface="+mn-lt"/>
              </a:rPr>
              <a:t>wielkość, do której określenia wystarczy jedna </a:t>
            </a:r>
            <a:r>
              <a:rPr lang="pl-PL" b="0" i="0" u="none" strike="noStrike" dirty="0">
                <a:solidFill>
                  <a:schemeClr val="tx1"/>
                </a:solidFill>
                <a:effectLst/>
                <a:latin typeface="+mn-lt"/>
              </a:rPr>
              <a:t>liczba rzeczywista</a:t>
            </a:r>
            <a:r>
              <a:rPr lang="pl-PL" b="0" i="0" dirty="0">
                <a:solidFill>
                  <a:schemeClr val="tx1"/>
                </a:solidFill>
                <a:effectLst/>
                <a:latin typeface="+mn-lt"/>
              </a:rPr>
              <a:t> </a:t>
            </a:r>
            <a:r>
              <a:rPr lang="en-US" b="0" i="0" dirty="0">
                <a:solidFill>
                  <a:srgbClr val="202122"/>
                </a:solidFill>
                <a:effectLst/>
                <a:latin typeface="+mn-lt"/>
              </a:rPr>
              <a:t>(</a:t>
            </a:r>
            <a:r>
              <a:rPr lang="pl-PL" b="0" i="0" dirty="0">
                <a:solidFill>
                  <a:schemeClr val="tx1"/>
                </a:solidFill>
                <a:effectLst/>
                <a:latin typeface="+mn-lt"/>
              </a:rPr>
              <a:t>wraz z </a:t>
            </a:r>
            <a:r>
              <a:rPr lang="pl-PL" b="0" i="0" u="none" strike="noStrike" dirty="0">
                <a:solidFill>
                  <a:schemeClr val="tx1"/>
                </a:solidFill>
                <a:effectLst/>
                <a:latin typeface="+mn-lt"/>
              </a:rPr>
              <a:t>wymiarem wielkości fizycznej</a:t>
            </a:r>
            <a:r>
              <a:rPr lang="pl-PL" b="0" i="0" dirty="0">
                <a:solidFill>
                  <a:schemeClr val="tx1"/>
                </a:solidFill>
                <a:effectLst/>
                <a:latin typeface="+mn-lt"/>
              </a:rPr>
              <a:t> </a:t>
            </a:r>
            <a:r>
              <a:rPr lang="en-US" b="0" i="0" dirty="0">
                <a:solidFill>
                  <a:schemeClr val="tx1"/>
                </a:solidFill>
                <a:effectLst/>
                <a:latin typeface="+mn-lt"/>
              </a:rPr>
              <a:t>lub </a:t>
            </a:r>
            <a:r>
              <a:rPr lang="pl-PL" b="0" i="0" dirty="0" err="1">
                <a:solidFill>
                  <a:srgbClr val="202122"/>
                </a:solidFill>
                <a:effectLst/>
                <a:latin typeface="+mn-lt"/>
              </a:rPr>
              <a:t>bezwymiarow</a:t>
            </a:r>
            <a:r>
              <a:rPr lang="en-US" b="0" i="0" dirty="0">
                <a:solidFill>
                  <a:srgbClr val="202122"/>
                </a:solidFill>
                <a:effectLst/>
                <a:latin typeface="+mn-lt"/>
              </a:rPr>
              <a:t>a)</a:t>
            </a:r>
          </a:p>
          <a:p>
            <a:endParaRPr lang="en-US" dirty="0">
              <a:solidFill>
                <a:srgbClr val="202122"/>
              </a:solidFill>
              <a:latin typeface="+mn-lt"/>
            </a:endParaRPr>
          </a:p>
          <a:p>
            <a:r>
              <a:rPr lang="en-US" b="0" i="0" dirty="0">
                <a:solidFill>
                  <a:schemeClr val="tx1"/>
                </a:solidFill>
                <a:effectLst/>
                <a:latin typeface="+mn-lt"/>
              </a:rPr>
              <a:t>masa M,</a:t>
            </a:r>
            <a:endParaRPr lang="pl-PL" b="0" i="0" dirty="0">
              <a:solidFill>
                <a:schemeClr val="tx1"/>
              </a:solidFill>
              <a:effectLst/>
              <a:latin typeface="+mn-lt"/>
            </a:endParaRPr>
          </a:p>
          <a:p>
            <a:r>
              <a:rPr lang="en-US" b="0" i="0" dirty="0">
                <a:solidFill>
                  <a:schemeClr val="tx1"/>
                </a:solidFill>
                <a:effectLst/>
                <a:latin typeface="+mn-lt"/>
              </a:rPr>
              <a:t>d</a:t>
            </a:r>
            <a:r>
              <a:rPr lang="pl-PL" b="0" i="0" dirty="0" err="1">
                <a:solidFill>
                  <a:schemeClr val="tx1"/>
                </a:solidFill>
                <a:effectLst/>
                <a:latin typeface="+mn-lt"/>
              </a:rPr>
              <a:t>ługość</a:t>
            </a:r>
            <a:r>
              <a:rPr lang="en-US" b="0" i="0" dirty="0">
                <a:solidFill>
                  <a:schemeClr val="tx1"/>
                </a:solidFill>
                <a:effectLst/>
                <a:latin typeface="+mn-lt"/>
              </a:rPr>
              <a:t> L</a:t>
            </a:r>
            <a:r>
              <a:rPr lang="pl-PL" b="0" i="0" dirty="0">
                <a:solidFill>
                  <a:schemeClr val="tx1"/>
                </a:solidFill>
                <a:effectLst/>
                <a:latin typeface="+mn-lt"/>
              </a:rPr>
              <a:t>, </a:t>
            </a:r>
          </a:p>
          <a:p>
            <a:r>
              <a:rPr lang="pl-PL" b="0" i="0" dirty="0">
                <a:solidFill>
                  <a:schemeClr val="tx1"/>
                </a:solidFill>
                <a:effectLst/>
                <a:latin typeface="+mn-lt"/>
              </a:rPr>
              <a:t>pole powierzchni</a:t>
            </a:r>
            <a:r>
              <a:rPr lang="en-US" b="0" i="0" dirty="0">
                <a:solidFill>
                  <a:schemeClr val="tx1"/>
                </a:solidFill>
                <a:effectLst/>
                <a:latin typeface="+mn-lt"/>
              </a:rPr>
              <a:t> A</a:t>
            </a:r>
            <a:r>
              <a:rPr lang="pl-PL" b="0" i="0" dirty="0">
                <a:solidFill>
                  <a:schemeClr val="tx1"/>
                </a:solidFill>
                <a:effectLst/>
                <a:latin typeface="+mn-lt"/>
              </a:rPr>
              <a:t>, </a:t>
            </a:r>
          </a:p>
          <a:p>
            <a:r>
              <a:rPr lang="pl-PL" b="0" i="0" u="none" strike="noStrike" dirty="0">
                <a:solidFill>
                  <a:schemeClr val="tx1"/>
                </a:solidFill>
                <a:effectLst/>
                <a:latin typeface="+mn-lt"/>
              </a:rPr>
              <a:t>objętość</a:t>
            </a:r>
            <a:r>
              <a:rPr lang="en-US" b="0" i="0" u="none" strike="noStrike" dirty="0">
                <a:solidFill>
                  <a:schemeClr val="tx1"/>
                </a:solidFill>
                <a:effectLst/>
                <a:latin typeface="+mn-lt"/>
              </a:rPr>
              <a:t> V</a:t>
            </a:r>
            <a:r>
              <a:rPr lang="pl-PL" b="0" i="0" dirty="0">
                <a:solidFill>
                  <a:schemeClr val="tx1"/>
                </a:solidFill>
                <a:effectLst/>
                <a:latin typeface="+mn-lt"/>
              </a:rPr>
              <a:t>, </a:t>
            </a:r>
          </a:p>
          <a:p>
            <a:r>
              <a:rPr lang="pl-PL" b="0" i="0" u="none" strike="noStrike" dirty="0">
                <a:solidFill>
                  <a:schemeClr val="tx1"/>
                </a:solidFill>
                <a:effectLst/>
                <a:latin typeface="+mn-lt"/>
              </a:rPr>
              <a:t>temperatur</a:t>
            </a:r>
            <a:r>
              <a:rPr lang="en-US" b="0" i="0" u="none" strike="noStrike" dirty="0">
                <a:solidFill>
                  <a:schemeClr val="tx1"/>
                </a:solidFill>
                <a:effectLst/>
                <a:latin typeface="+mn-lt"/>
              </a:rPr>
              <a:t>a T</a:t>
            </a:r>
            <a:r>
              <a:rPr lang="pl-PL" b="0" i="0" dirty="0">
                <a:solidFill>
                  <a:schemeClr val="tx1"/>
                </a:solidFill>
                <a:effectLst/>
                <a:latin typeface="+mn-lt"/>
              </a:rPr>
              <a:t>, </a:t>
            </a:r>
          </a:p>
          <a:p>
            <a:r>
              <a:rPr lang="pl-PL" b="0" i="0" u="none" strike="noStrike" dirty="0">
                <a:solidFill>
                  <a:schemeClr val="tx1"/>
                </a:solidFill>
                <a:effectLst/>
                <a:latin typeface="+mn-lt"/>
              </a:rPr>
              <a:t>gęstość</a:t>
            </a:r>
            <a:r>
              <a:rPr lang="pl-PL" b="0" i="0" dirty="0">
                <a:solidFill>
                  <a:schemeClr val="tx1"/>
                </a:solidFill>
                <a:effectLst/>
                <a:latin typeface="+mn-lt"/>
              </a:rPr>
              <a:t>, </a:t>
            </a:r>
          </a:p>
          <a:p>
            <a:r>
              <a:rPr lang="pl-PL" b="0" i="0" dirty="0">
                <a:solidFill>
                  <a:schemeClr val="tx1"/>
                </a:solidFill>
                <a:effectLst/>
                <a:latin typeface="+mn-lt"/>
              </a:rPr>
              <a:t>praca</a:t>
            </a:r>
            <a:r>
              <a:rPr lang="en-US" b="0" i="0" dirty="0">
                <a:solidFill>
                  <a:schemeClr val="tx1"/>
                </a:solidFill>
                <a:effectLst/>
                <a:latin typeface="+mn-lt"/>
              </a:rPr>
              <a:t> W</a:t>
            </a:r>
            <a:r>
              <a:rPr lang="pl-PL" dirty="0">
                <a:solidFill>
                  <a:schemeClr val="tx1"/>
                </a:solidFill>
              </a:rPr>
              <a:t>,</a:t>
            </a:r>
          </a:p>
          <a:p>
            <a:r>
              <a:rPr lang="pl-PL" b="0" i="0" dirty="0">
                <a:solidFill>
                  <a:schemeClr val="tx1"/>
                </a:solidFill>
                <a:effectLst/>
                <a:latin typeface="+mn-lt"/>
              </a:rPr>
              <a:t>potencjał pola elektrostatycznego lub grawitacyjnego.</a:t>
            </a:r>
          </a:p>
        </p:txBody>
      </p:sp>
      <p:sp>
        <p:nvSpPr>
          <p:cNvPr id="9" name="Prostokąt 8">
            <a:extLst>
              <a:ext uri="{FF2B5EF4-FFF2-40B4-BE49-F238E27FC236}">
                <a16:creationId xmlns:a16="http://schemas.microsoft.com/office/drawing/2014/main" id="{F994CFA1-96CA-4062-AF49-6830FA4308C7}"/>
              </a:ext>
            </a:extLst>
          </p:cNvPr>
          <p:cNvSpPr/>
          <p:nvPr/>
        </p:nvSpPr>
        <p:spPr>
          <a:xfrm>
            <a:off x="1885566" y="131256"/>
            <a:ext cx="5371984" cy="594906"/>
          </a:xfrm>
          <a:prstGeom prst="rect">
            <a:avLst/>
          </a:prstGeom>
        </p:spPr>
        <p:txBody>
          <a:bodyPr wrap="none">
            <a:spAutoFit/>
          </a:bodyPr>
          <a:lstStyle/>
          <a:p>
            <a:pPr algn="ctr"/>
            <a:r>
              <a:rPr lang="en-US" sz="3266" dirty="0">
                <a:solidFill>
                  <a:schemeClr val="accent5">
                    <a:lumMod val="75000"/>
                  </a:schemeClr>
                </a:solidFill>
                <a:latin typeface="Century Gothic" panose="020B0502020202020204" pitchFamily="34" charset="0"/>
              </a:rPr>
              <a:t>Od </a:t>
            </a:r>
            <a:r>
              <a:rPr lang="en-US" sz="3266" dirty="0" err="1">
                <a:solidFill>
                  <a:schemeClr val="accent5">
                    <a:lumMod val="75000"/>
                  </a:schemeClr>
                </a:solidFill>
                <a:latin typeface="Century Gothic" panose="020B0502020202020204" pitchFamily="34" charset="0"/>
              </a:rPr>
              <a:t>skalarów</a:t>
            </a:r>
            <a:r>
              <a:rPr lang="en-US" sz="3266" dirty="0">
                <a:solidFill>
                  <a:schemeClr val="accent5">
                    <a:lumMod val="75000"/>
                  </a:schemeClr>
                </a:solidFill>
                <a:latin typeface="Century Gothic" panose="020B0502020202020204" pitchFamily="34" charset="0"/>
              </a:rPr>
              <a:t> do </a:t>
            </a:r>
            <a:r>
              <a:rPr lang="en-US" sz="3266" dirty="0" err="1">
                <a:solidFill>
                  <a:schemeClr val="accent5">
                    <a:lumMod val="75000"/>
                  </a:schemeClr>
                </a:solidFill>
                <a:latin typeface="Century Gothic" panose="020B0502020202020204" pitchFamily="34" charset="0"/>
              </a:rPr>
              <a:t>tensorów</a:t>
            </a:r>
            <a:endParaRPr lang="en-US" sz="3266" dirty="0">
              <a:solidFill>
                <a:schemeClr val="accent5">
                  <a:lumMod val="75000"/>
                </a:schemeClr>
              </a:solidFill>
              <a:latin typeface="Century Gothic" panose="020B0502020202020204" pitchFamily="34" charset="0"/>
            </a:endParaRPr>
          </a:p>
        </p:txBody>
      </p:sp>
      <p:pic>
        <p:nvPicPr>
          <p:cNvPr id="4" name="Obraz 3">
            <a:extLst>
              <a:ext uri="{FF2B5EF4-FFF2-40B4-BE49-F238E27FC236}">
                <a16:creationId xmlns:a16="http://schemas.microsoft.com/office/drawing/2014/main" id="{CDFC20C0-237C-4634-B17D-6059E7AB7DFE}"/>
              </a:ext>
            </a:extLst>
          </p:cNvPr>
          <p:cNvPicPr>
            <a:picLocks noChangeAspect="1"/>
          </p:cNvPicPr>
          <p:nvPr/>
        </p:nvPicPr>
        <p:blipFill>
          <a:blip r:embed="rId3"/>
          <a:stretch>
            <a:fillRect/>
          </a:stretch>
        </p:blipFill>
        <p:spPr>
          <a:xfrm>
            <a:off x="1308740" y="5471344"/>
            <a:ext cx="1906674" cy="1096650"/>
          </a:xfrm>
          <a:prstGeom prst="rect">
            <a:avLst/>
          </a:prstGeom>
        </p:spPr>
      </p:pic>
    </p:spTree>
    <p:extLst>
      <p:ext uri="{BB962C8B-B14F-4D97-AF65-F5344CB8AC3E}">
        <p14:creationId xmlns:p14="http://schemas.microsoft.com/office/powerpoint/2010/main" val="805232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The spherical coordinate system, where θ ∈ [0, π ] is the polar angle,... |  Download Scientific Diagram">
            <a:extLst>
              <a:ext uri="{FF2B5EF4-FFF2-40B4-BE49-F238E27FC236}">
                <a16:creationId xmlns:a16="http://schemas.microsoft.com/office/drawing/2014/main" id="{C31B5A62-362E-4916-B2DB-79DA3B4DD1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4674" y="4038420"/>
            <a:ext cx="3129749" cy="2729103"/>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a:extLst>
              <a:ext uri="{FF2B5EF4-FFF2-40B4-BE49-F238E27FC236}">
                <a16:creationId xmlns:a16="http://schemas.microsoft.com/office/drawing/2014/main" id="{A63B5EBA-ABA5-4F2C-80C2-9D15082F43CE}"/>
              </a:ext>
            </a:extLst>
          </p:cNvPr>
          <p:cNvSpPr/>
          <p:nvPr/>
        </p:nvSpPr>
        <p:spPr>
          <a:xfrm>
            <a:off x="5068695" y="2310701"/>
            <a:ext cx="2939287" cy="718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33"/>
          </a:p>
        </p:txBody>
      </p:sp>
      <p:sp>
        <p:nvSpPr>
          <p:cNvPr id="2" name="Symbol zastępczy zawartości 1">
            <a:extLst>
              <a:ext uri="{FF2B5EF4-FFF2-40B4-BE49-F238E27FC236}">
                <a16:creationId xmlns:a16="http://schemas.microsoft.com/office/drawing/2014/main" id="{C1A707E4-6DAE-46BA-B712-FBE751810509}"/>
              </a:ext>
            </a:extLst>
          </p:cNvPr>
          <p:cNvSpPr>
            <a:spLocks noGrp="1"/>
          </p:cNvSpPr>
          <p:nvPr>
            <p:ph idx="1"/>
          </p:nvPr>
        </p:nvSpPr>
        <p:spPr>
          <a:xfrm>
            <a:off x="391680" y="1166164"/>
            <a:ext cx="5839719" cy="3434699"/>
          </a:xfrm>
        </p:spPr>
        <p:txBody>
          <a:bodyPr>
            <a:normAutofit lnSpcReduction="10000"/>
          </a:bodyPr>
          <a:lstStyle/>
          <a:p>
            <a:r>
              <a:rPr lang="en-US" sz="2540" b="1" dirty="0" err="1">
                <a:solidFill>
                  <a:srgbClr val="202122"/>
                </a:solidFill>
              </a:rPr>
              <a:t>Wektor</a:t>
            </a:r>
            <a:r>
              <a:rPr lang="en-US" sz="2540" b="1" dirty="0">
                <a:solidFill>
                  <a:srgbClr val="202122"/>
                </a:solidFill>
              </a:rPr>
              <a:t> </a:t>
            </a:r>
            <a:r>
              <a:rPr lang="en-US" sz="2540" dirty="0">
                <a:solidFill>
                  <a:srgbClr val="202122"/>
                </a:solidFill>
              </a:rPr>
              <a:t>jest to </a:t>
            </a:r>
            <a:r>
              <a:rPr lang="pl-PL" sz="2540" dirty="0">
                <a:solidFill>
                  <a:srgbClr val="202122"/>
                </a:solidFill>
              </a:rPr>
              <a:t>obiekt matematyczny opisywany za pomocą modułu (długością</a:t>
            </a:r>
            <a:r>
              <a:rPr lang="en-US" sz="2540" dirty="0">
                <a:solidFill>
                  <a:srgbClr val="202122"/>
                </a:solidFill>
              </a:rPr>
              <a:t>) </a:t>
            </a:r>
            <a:r>
              <a:rPr lang="en-US" sz="2540" dirty="0" err="1">
                <a:solidFill>
                  <a:srgbClr val="202122"/>
                </a:solidFill>
              </a:rPr>
              <a:t>oraz</a:t>
            </a:r>
            <a:r>
              <a:rPr lang="pl-PL" sz="2540" dirty="0">
                <a:solidFill>
                  <a:srgbClr val="202122"/>
                </a:solidFill>
              </a:rPr>
              <a:t> kierunku wraz ze </a:t>
            </a:r>
            <a:r>
              <a:rPr lang="en-US" sz="2540" dirty="0" err="1">
                <a:solidFill>
                  <a:srgbClr val="202122"/>
                </a:solidFill>
              </a:rPr>
              <a:t>zwrotem</a:t>
            </a:r>
            <a:r>
              <a:rPr lang="en-US" sz="2540" dirty="0">
                <a:solidFill>
                  <a:srgbClr val="202122"/>
                </a:solidFill>
              </a:rPr>
              <a:t>.</a:t>
            </a:r>
          </a:p>
          <a:p>
            <a:r>
              <a:rPr lang="pl-PL" sz="2540" dirty="0">
                <a:solidFill>
                  <a:srgbClr val="202122"/>
                </a:solidFill>
              </a:rPr>
              <a:t>Wektory odgrywają ważną rolę w </a:t>
            </a:r>
            <a:r>
              <a:rPr lang="pl-PL" sz="2540" dirty="0">
                <a:solidFill>
                  <a:srgbClr val="0645AD"/>
                </a:solidFill>
              </a:rPr>
              <a:t>fizyce</a:t>
            </a:r>
            <a:r>
              <a:rPr lang="en-US" sz="2540" dirty="0">
                <a:solidFill>
                  <a:srgbClr val="202122"/>
                </a:solidFill>
              </a:rPr>
              <a:t> </a:t>
            </a:r>
            <a:r>
              <a:rPr lang="en-US" sz="2540" dirty="0" err="1">
                <a:solidFill>
                  <a:srgbClr val="202122"/>
                </a:solidFill>
              </a:rPr>
              <a:t>opisując</a:t>
            </a:r>
            <a:r>
              <a:rPr lang="en-US" sz="2540" dirty="0">
                <a:solidFill>
                  <a:srgbClr val="202122"/>
                </a:solidFill>
              </a:rPr>
              <a:t> m.in. </a:t>
            </a:r>
            <a:r>
              <a:rPr lang="en-US" sz="2540" dirty="0" err="1">
                <a:solidFill>
                  <a:srgbClr val="202122"/>
                </a:solidFill>
              </a:rPr>
              <a:t>położenie</a:t>
            </a:r>
            <a:r>
              <a:rPr lang="en-US" sz="2540" dirty="0">
                <a:solidFill>
                  <a:srgbClr val="202122"/>
                </a:solidFill>
              </a:rPr>
              <a:t>,</a:t>
            </a:r>
            <a:r>
              <a:rPr lang="pl-PL" sz="2540" dirty="0">
                <a:solidFill>
                  <a:srgbClr val="202122"/>
                </a:solidFill>
              </a:rPr>
              <a:t> </a:t>
            </a:r>
            <a:r>
              <a:rPr lang="pl-PL" sz="2540" dirty="0">
                <a:solidFill>
                  <a:srgbClr val="0645AD"/>
                </a:solidFill>
              </a:rPr>
              <a:t>prędkość</a:t>
            </a:r>
            <a:r>
              <a:rPr lang="en-US" sz="2540" dirty="0">
                <a:solidFill>
                  <a:srgbClr val="202122"/>
                </a:solidFill>
              </a:rPr>
              <a:t> </a:t>
            </a:r>
            <a:r>
              <a:rPr lang="en-US" sz="2540" dirty="0" err="1">
                <a:solidFill>
                  <a:srgbClr val="202122"/>
                </a:solidFill>
              </a:rPr>
              <a:t>i</a:t>
            </a:r>
            <a:r>
              <a:rPr lang="pl-PL" sz="2540" dirty="0">
                <a:solidFill>
                  <a:srgbClr val="202122"/>
                </a:solidFill>
              </a:rPr>
              <a:t> </a:t>
            </a:r>
            <a:r>
              <a:rPr lang="pl-PL" sz="2540" dirty="0">
                <a:solidFill>
                  <a:srgbClr val="0645AD"/>
                </a:solidFill>
              </a:rPr>
              <a:t>przyspieszenie</a:t>
            </a:r>
            <a:r>
              <a:rPr lang="pl-PL" sz="2540" dirty="0">
                <a:solidFill>
                  <a:srgbClr val="202122"/>
                </a:solidFill>
              </a:rPr>
              <a:t> </a:t>
            </a:r>
            <a:r>
              <a:rPr lang="en-US" sz="2540" dirty="0">
                <a:solidFill>
                  <a:srgbClr val="202122"/>
                </a:solidFill>
              </a:rPr>
              <a:t> p</a:t>
            </a:r>
            <a:r>
              <a:rPr lang="pl-PL" sz="2540" dirty="0" err="1">
                <a:solidFill>
                  <a:srgbClr val="202122"/>
                </a:solidFill>
              </a:rPr>
              <a:t>oruszającego</a:t>
            </a:r>
            <a:r>
              <a:rPr lang="pl-PL" sz="2540" dirty="0">
                <a:solidFill>
                  <a:srgbClr val="202122"/>
                </a:solidFill>
              </a:rPr>
              <a:t> się obiektu oraz </a:t>
            </a:r>
            <a:r>
              <a:rPr lang="pl-PL" sz="2540" dirty="0">
                <a:solidFill>
                  <a:srgbClr val="0645AD"/>
                </a:solidFill>
              </a:rPr>
              <a:t>sił</a:t>
            </a:r>
            <a:r>
              <a:rPr lang="en-US" sz="2540" dirty="0">
                <a:solidFill>
                  <a:srgbClr val="0645AD"/>
                </a:solidFill>
              </a:rPr>
              <a:t>y</a:t>
            </a:r>
            <a:r>
              <a:rPr lang="pl-PL" sz="2540" dirty="0">
                <a:solidFill>
                  <a:srgbClr val="202122"/>
                </a:solidFill>
              </a:rPr>
              <a:t> działająca na ciało</a:t>
            </a:r>
            <a:endParaRPr lang="en-US" sz="2540" dirty="0">
              <a:solidFill>
                <a:srgbClr val="202122"/>
              </a:solidFill>
            </a:endParaRPr>
          </a:p>
          <a:p>
            <a:endParaRPr lang="en-US" sz="2540" dirty="0">
              <a:solidFill>
                <a:srgbClr val="202122"/>
              </a:solidFill>
            </a:endParaRPr>
          </a:p>
          <a:p>
            <a:endParaRPr lang="en-US" sz="2540" dirty="0">
              <a:solidFill>
                <a:srgbClr val="202122"/>
              </a:solidFill>
            </a:endParaRPr>
          </a:p>
          <a:p>
            <a:endParaRPr lang="en-US" sz="2540" dirty="0">
              <a:solidFill>
                <a:schemeClr val="tx1"/>
              </a:solidFill>
            </a:endParaRPr>
          </a:p>
        </p:txBody>
      </p:sp>
      <p:sp>
        <p:nvSpPr>
          <p:cNvPr id="9" name="Prostokąt 8">
            <a:extLst>
              <a:ext uri="{FF2B5EF4-FFF2-40B4-BE49-F238E27FC236}">
                <a16:creationId xmlns:a16="http://schemas.microsoft.com/office/drawing/2014/main" id="{F994CFA1-96CA-4062-AF49-6830FA4308C7}"/>
              </a:ext>
            </a:extLst>
          </p:cNvPr>
          <p:cNvSpPr/>
          <p:nvPr/>
        </p:nvSpPr>
        <p:spPr>
          <a:xfrm>
            <a:off x="1885566" y="131256"/>
            <a:ext cx="5371984" cy="594906"/>
          </a:xfrm>
          <a:prstGeom prst="rect">
            <a:avLst/>
          </a:prstGeom>
        </p:spPr>
        <p:txBody>
          <a:bodyPr wrap="none">
            <a:spAutoFit/>
          </a:bodyPr>
          <a:lstStyle/>
          <a:p>
            <a:pPr algn="ctr"/>
            <a:r>
              <a:rPr lang="en-US" sz="3266" dirty="0">
                <a:solidFill>
                  <a:schemeClr val="accent5">
                    <a:lumMod val="75000"/>
                  </a:schemeClr>
                </a:solidFill>
                <a:latin typeface="Century Gothic" panose="020B0502020202020204" pitchFamily="34" charset="0"/>
              </a:rPr>
              <a:t>Od </a:t>
            </a:r>
            <a:r>
              <a:rPr lang="en-US" sz="3266" dirty="0" err="1">
                <a:solidFill>
                  <a:schemeClr val="accent5">
                    <a:lumMod val="75000"/>
                  </a:schemeClr>
                </a:solidFill>
                <a:latin typeface="Century Gothic" panose="020B0502020202020204" pitchFamily="34" charset="0"/>
              </a:rPr>
              <a:t>skalarów</a:t>
            </a:r>
            <a:r>
              <a:rPr lang="en-US" sz="3266" dirty="0">
                <a:solidFill>
                  <a:schemeClr val="accent5">
                    <a:lumMod val="75000"/>
                  </a:schemeClr>
                </a:solidFill>
                <a:latin typeface="Century Gothic" panose="020B0502020202020204" pitchFamily="34" charset="0"/>
              </a:rPr>
              <a:t> do </a:t>
            </a:r>
            <a:r>
              <a:rPr lang="en-US" sz="3266" dirty="0" err="1">
                <a:solidFill>
                  <a:schemeClr val="accent5">
                    <a:lumMod val="75000"/>
                  </a:schemeClr>
                </a:solidFill>
                <a:latin typeface="Century Gothic" panose="020B0502020202020204" pitchFamily="34" charset="0"/>
              </a:rPr>
              <a:t>tensorów</a:t>
            </a:r>
            <a:endParaRPr lang="en-US" sz="3266" dirty="0">
              <a:solidFill>
                <a:schemeClr val="accent5">
                  <a:lumMod val="75000"/>
                </a:schemeClr>
              </a:solidFill>
              <a:latin typeface="Century Gothic" panose="020B0502020202020204" pitchFamily="34" charset="0"/>
            </a:endParaRPr>
          </a:p>
        </p:txBody>
      </p:sp>
      <p:pic>
        <p:nvPicPr>
          <p:cNvPr id="6" name="Picture 2" descr="https://upload.wikimedia.org/wikipedia/commons/thumb/7/79/Wsp_sferyczne.svg/2560px-Wsp_sferyczne.svg.png">
            <a:extLst>
              <a:ext uri="{FF2B5EF4-FFF2-40B4-BE49-F238E27FC236}">
                <a16:creationId xmlns:a16="http://schemas.microsoft.com/office/drawing/2014/main" id="{742DF51D-8483-4BB7-8EE9-F8D2C9729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5707" y="4600863"/>
            <a:ext cx="2868966" cy="196681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Wektor – Wikipedia, wolna encyklopedia">
            <a:extLst>
              <a:ext uri="{FF2B5EF4-FFF2-40B4-BE49-F238E27FC236}">
                <a16:creationId xmlns:a16="http://schemas.microsoft.com/office/drawing/2014/main" id="{A677FC90-6C9B-41EF-AA1E-8A54ED968A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1400" y="620348"/>
            <a:ext cx="2520440" cy="252044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Podstawy teoretyczne programowania robotów">
            <a:extLst>
              <a:ext uri="{FF2B5EF4-FFF2-40B4-BE49-F238E27FC236}">
                <a16:creationId xmlns:a16="http://schemas.microsoft.com/office/drawing/2014/main" id="{29876616-0834-4FBA-97EA-488D8DB25A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680" y="4623675"/>
            <a:ext cx="1935360" cy="19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238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zawartości 2">
            <a:extLst>
              <a:ext uri="{FF2B5EF4-FFF2-40B4-BE49-F238E27FC236}">
                <a16:creationId xmlns:a16="http://schemas.microsoft.com/office/drawing/2014/main" id="{1C682B2D-5051-4397-8AE1-599685732F37}"/>
              </a:ext>
            </a:extLst>
          </p:cNvPr>
          <p:cNvSpPr txBox="1">
            <a:spLocks/>
          </p:cNvSpPr>
          <p:nvPr/>
        </p:nvSpPr>
        <p:spPr>
          <a:xfrm>
            <a:off x="804948" y="1366147"/>
            <a:ext cx="5455079" cy="3377719"/>
          </a:xfrm>
          <a:prstGeom prst="rect">
            <a:avLst/>
          </a:prstGeom>
          <a:noFill/>
          <a:ln>
            <a:noFill/>
          </a:ln>
        </p:spPr>
        <p:txBody>
          <a:bodyPr lIns="0" tIns="0" rIns="0" bIns="0"/>
          <a:lstStyle>
            <a:defPPr marL="432000" lvl="0" indent="-324000">
              <a:spcBef>
                <a:spcPts val="0"/>
              </a:spcBef>
              <a:spcAft>
                <a:spcPts val="1417"/>
              </a:spcAft>
              <a:buSzPct val="45000"/>
              <a:buFont typeface="StarSymbol"/>
              <a:buNone/>
              <a:defRPr lang="es-CL" sz="3200" b="0" i="0" u="none" strike="noStrike" kern="1200">
                <a:ln>
                  <a:noFill/>
                </a:ln>
                <a:latin typeface="Arial" pitchFamily="18"/>
                <a:ea typeface="Arial Unicode MS" pitchFamily="2"/>
                <a:cs typeface="Tahoma" pitchFamily="2"/>
              </a:defRPr>
            </a:defPPr>
            <a:lvl1pPr marL="432000" lvl="0" indent="-324000" rtl="0" hangingPunct="0">
              <a:spcBef>
                <a:spcPts val="0"/>
              </a:spcBef>
              <a:spcAft>
                <a:spcPts val="1417"/>
              </a:spcAft>
              <a:buSzPct val="45000"/>
              <a:buFont typeface="StarSymbol"/>
              <a:buChar char="●"/>
              <a:tabLst/>
              <a:defRPr lang="es-CL" sz="3200" b="0" i="0" u="none" strike="noStrike" kern="1200">
                <a:ln>
                  <a:noFill/>
                </a:ln>
                <a:latin typeface="Arial" pitchFamily="18"/>
                <a:ea typeface="Arial Unicode MS" pitchFamily="2"/>
                <a:cs typeface="Tahoma" pitchFamily="2"/>
              </a:defRPr>
            </a:lvl1pPr>
            <a:lvl2pPr marL="864000" lvl="1" indent="-324000">
              <a:spcBef>
                <a:spcPts val="0"/>
              </a:spcBef>
              <a:spcAft>
                <a:spcPts val="1134"/>
              </a:spcAft>
              <a:buSzPct val="45000"/>
              <a:buFont typeface="StarSymbol"/>
              <a:buChar char="●"/>
              <a:defRPr lang="es-CL" sz="2800" b="0" i="0" u="none" strike="noStrike" kern="1200">
                <a:ln>
                  <a:noFill/>
                </a:ln>
                <a:latin typeface="Arial" pitchFamily="18"/>
                <a:ea typeface="Arial Unicode MS" pitchFamily="2"/>
                <a:cs typeface="Tahoma" pitchFamily="2"/>
              </a:defRPr>
            </a:lvl2pPr>
            <a:lvl3pPr marL="1295999" lvl="2" indent="-288000">
              <a:spcBef>
                <a:spcPts val="0"/>
              </a:spcBef>
              <a:spcAft>
                <a:spcPts val="850"/>
              </a:spcAft>
              <a:buSzPct val="75000"/>
              <a:buFont typeface="StarSymbol"/>
              <a:buChar char="–"/>
              <a:defRPr lang="es-CL" sz="2400" b="0" i="0" u="none" strike="noStrike" kern="1200">
                <a:ln>
                  <a:noFill/>
                </a:ln>
                <a:latin typeface="Arial" pitchFamily="18"/>
                <a:ea typeface="Arial Unicode MS" pitchFamily="2"/>
                <a:cs typeface="Tahoma" pitchFamily="2"/>
              </a:defRPr>
            </a:lvl3pPr>
            <a:lvl4pPr marL="1728000" lvl="3" indent="-216000">
              <a:spcBef>
                <a:spcPts val="0"/>
              </a:spcBef>
              <a:spcAft>
                <a:spcPts val="567"/>
              </a:spcAft>
              <a:buSzPct val="45000"/>
              <a:buFont typeface="StarSymbol"/>
              <a:buChar char="●"/>
              <a:defRPr lang="es-CL" sz="2000" b="0" i="0" u="none" strike="noStrike" kern="1200">
                <a:ln>
                  <a:noFill/>
                </a:ln>
                <a:latin typeface="Arial" pitchFamily="18"/>
                <a:ea typeface="Arial Unicode MS" pitchFamily="2"/>
                <a:cs typeface="Tahoma" pitchFamily="2"/>
              </a:defRPr>
            </a:lvl4pPr>
            <a:lvl5pPr marL="2160000" lvl="4" indent="-216000">
              <a:spcBef>
                <a:spcPts val="0"/>
              </a:spcBef>
              <a:spcAft>
                <a:spcPts val="283"/>
              </a:spcAft>
              <a:buSzPct val="75000"/>
              <a:buFont typeface="StarSymbol"/>
              <a:buChar char="–"/>
              <a:defRPr lang="es-CL" sz="2000" b="0" i="0" u="none" strike="noStrike" kern="1200">
                <a:ln>
                  <a:noFill/>
                </a:ln>
                <a:latin typeface="Arial" pitchFamily="18"/>
                <a:ea typeface="Arial Unicode MS" pitchFamily="2"/>
                <a:cs typeface="Tahoma" pitchFamily="2"/>
              </a:defRPr>
            </a:lvl5pPr>
            <a:lvl6pPr marL="2592000" lvl="5" indent="-216000">
              <a:spcBef>
                <a:spcPts val="0"/>
              </a:spcBef>
              <a:spcAft>
                <a:spcPts val="283"/>
              </a:spcAft>
              <a:buSzPct val="45000"/>
              <a:buFont typeface="StarSymbol"/>
              <a:buChar char="●"/>
              <a:defRPr lang="es-CL" sz="2000" b="0" i="0" u="none" strike="noStrike" kern="1200">
                <a:ln>
                  <a:noFill/>
                </a:ln>
                <a:latin typeface="Arial" pitchFamily="18"/>
                <a:ea typeface="Arial Unicode MS" pitchFamily="2"/>
                <a:cs typeface="Tahoma" pitchFamily="2"/>
              </a:defRPr>
            </a:lvl6pPr>
            <a:lvl7pPr marL="3024000" lvl="6" indent="-216000">
              <a:spcBef>
                <a:spcPts val="0"/>
              </a:spcBef>
              <a:spcAft>
                <a:spcPts val="283"/>
              </a:spcAft>
              <a:buSzPct val="45000"/>
              <a:buFont typeface="StarSymbol"/>
              <a:buChar char="●"/>
              <a:defRPr lang="es-CL" sz="2000" b="0" i="0" u="none" strike="noStrike" kern="1200">
                <a:ln>
                  <a:noFill/>
                </a:ln>
                <a:latin typeface="Arial" pitchFamily="18"/>
                <a:ea typeface="Arial Unicode MS" pitchFamily="2"/>
                <a:cs typeface="Tahoma" pitchFamily="2"/>
              </a:defRPr>
            </a:lvl7pPr>
            <a:lvl8pPr marL="3456000" lvl="7" indent="-216000">
              <a:spcBef>
                <a:spcPts val="0"/>
              </a:spcBef>
              <a:spcAft>
                <a:spcPts val="283"/>
              </a:spcAft>
              <a:buSzPct val="45000"/>
              <a:buFont typeface="StarSymbol"/>
              <a:buChar char="●"/>
              <a:defRPr lang="es-CL" sz="2000" b="0" i="0" u="none" strike="noStrike" kern="1200">
                <a:ln>
                  <a:noFill/>
                </a:ln>
                <a:latin typeface="Arial" pitchFamily="18"/>
                <a:ea typeface="Arial Unicode MS" pitchFamily="2"/>
                <a:cs typeface="Tahoma" pitchFamily="2"/>
              </a:defRPr>
            </a:lvl8pPr>
            <a:lvl9pPr marL="3887999" lvl="8" indent="-216000">
              <a:spcBef>
                <a:spcPts val="0"/>
              </a:spcBef>
              <a:spcAft>
                <a:spcPts val="283"/>
              </a:spcAft>
              <a:buSzPct val="45000"/>
              <a:buFont typeface="StarSymbol"/>
              <a:buChar char="●"/>
              <a:defRPr lang="es-CL" sz="2000" b="0" i="0" u="none" strike="noStrike" kern="1200">
                <a:ln>
                  <a:noFill/>
                </a:ln>
                <a:latin typeface="Arial" pitchFamily="18"/>
                <a:ea typeface="Arial Unicode MS" pitchFamily="2"/>
                <a:cs typeface="Tahoma" pitchFamily="2"/>
              </a:defRPr>
            </a:lvl9pPr>
          </a:lstStyle>
          <a:p>
            <a:pPr marL="0" indent="0">
              <a:buNone/>
            </a:pPr>
            <a:endParaRPr lang="en-US" sz="2177" dirty="0">
              <a:solidFill>
                <a:sysClr val="windowText" lastClr="000000"/>
              </a:solidFill>
              <a:latin typeface="Century Gothic" panose="020B0502020202020204" pitchFamily="34" charset="0"/>
            </a:endParaRPr>
          </a:p>
        </p:txBody>
      </p:sp>
      <p:pic>
        <p:nvPicPr>
          <p:cNvPr id="1026" name="Picture 2" descr="Wrocław – miasto spotkań">
            <a:extLst>
              <a:ext uri="{FF2B5EF4-FFF2-40B4-BE49-F238E27FC236}">
                <a16:creationId xmlns:a16="http://schemas.microsoft.com/office/drawing/2014/main" id="{4B9453BE-9923-70D5-3BF1-0793888F09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7719" cy="4547062"/>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id="{0A332FB9-1E9A-4ADA-942B-C23C4BE179A8}"/>
              </a:ext>
            </a:extLst>
          </p:cNvPr>
          <p:cNvSpPr/>
          <p:nvPr/>
        </p:nvSpPr>
        <p:spPr>
          <a:xfrm>
            <a:off x="652547" y="119459"/>
            <a:ext cx="3166977" cy="769441"/>
          </a:xfrm>
          <a:prstGeom prst="rect">
            <a:avLst/>
          </a:prstGeom>
        </p:spPr>
        <p:txBody>
          <a:bodyPr wrap="square">
            <a:spAutoFit/>
          </a:bodyPr>
          <a:lstStyle/>
          <a:p>
            <a:r>
              <a:rPr lang="en-US" sz="4400" dirty="0">
                <a:solidFill>
                  <a:schemeClr val="accent2">
                    <a:lumMod val="75000"/>
                  </a:schemeClr>
                </a:solidFill>
                <a:latin typeface="Century Gothic" panose="020B0502020202020204" pitchFamily="34" charset="0"/>
              </a:rPr>
              <a:t>Wrocław</a:t>
            </a:r>
          </a:p>
        </p:txBody>
      </p:sp>
      <p:sp>
        <p:nvSpPr>
          <p:cNvPr id="8" name="pole tekstowe 7">
            <a:extLst>
              <a:ext uri="{FF2B5EF4-FFF2-40B4-BE49-F238E27FC236}">
                <a16:creationId xmlns:a16="http://schemas.microsoft.com/office/drawing/2014/main" id="{9591B032-2202-A3A0-C6E1-E36FECC4C62D}"/>
              </a:ext>
            </a:extLst>
          </p:cNvPr>
          <p:cNvSpPr txBox="1"/>
          <p:nvPr/>
        </p:nvSpPr>
        <p:spPr>
          <a:xfrm>
            <a:off x="4578859" y="119459"/>
            <a:ext cx="3595856" cy="923330"/>
          </a:xfrm>
          <a:prstGeom prst="rect">
            <a:avLst/>
          </a:prstGeom>
          <a:noFill/>
        </p:spPr>
        <p:txBody>
          <a:bodyPr wrap="none" rtlCol="0">
            <a:spAutoFit/>
          </a:bodyPr>
          <a:lstStyle/>
          <a:p>
            <a:r>
              <a:rPr lang="pl-PL" b="0" i="0" dirty="0">
                <a:solidFill>
                  <a:schemeClr val="accent2">
                    <a:lumMod val="75000"/>
                  </a:schemeClr>
                </a:solidFill>
                <a:latin typeface="Helvetica" panose="020B0604020202020204" pitchFamily="34" charset="0"/>
              </a:rPr>
              <a:t>200 lat pod niemieckim, </a:t>
            </a:r>
          </a:p>
          <a:p>
            <a:r>
              <a:rPr lang="pl-PL" b="0" i="0" dirty="0">
                <a:solidFill>
                  <a:schemeClr val="accent2">
                    <a:lumMod val="75000"/>
                  </a:schemeClr>
                </a:solidFill>
                <a:latin typeface="Helvetica" panose="020B0604020202020204" pitchFamily="34" charset="0"/>
              </a:rPr>
              <a:t>400 lat pod polskim,</a:t>
            </a:r>
          </a:p>
          <a:p>
            <a:r>
              <a:rPr lang="pl-PL" b="0" i="0" dirty="0">
                <a:solidFill>
                  <a:schemeClr val="accent2">
                    <a:lumMod val="75000"/>
                  </a:schemeClr>
                </a:solidFill>
                <a:latin typeface="Helvetica" panose="020B0604020202020204" pitchFamily="34" charset="0"/>
              </a:rPr>
              <a:t>500 lat pod czeskim panowaniem</a:t>
            </a:r>
            <a:endParaRPr lang="pl-PL" dirty="0">
              <a:solidFill>
                <a:schemeClr val="accent2">
                  <a:lumMod val="75000"/>
                </a:schemeClr>
              </a:solidFill>
            </a:endParaRPr>
          </a:p>
        </p:txBody>
      </p:sp>
      <p:sp>
        <p:nvSpPr>
          <p:cNvPr id="2" name="pole tekstowe 1">
            <a:extLst>
              <a:ext uri="{FF2B5EF4-FFF2-40B4-BE49-F238E27FC236}">
                <a16:creationId xmlns:a16="http://schemas.microsoft.com/office/drawing/2014/main" id="{DF19B419-9E5C-9885-C8C8-E4262D2807A2}"/>
              </a:ext>
            </a:extLst>
          </p:cNvPr>
          <p:cNvSpPr txBox="1"/>
          <p:nvPr/>
        </p:nvSpPr>
        <p:spPr>
          <a:xfrm>
            <a:off x="327804" y="4743866"/>
            <a:ext cx="8511396" cy="2062103"/>
          </a:xfrm>
          <a:prstGeom prst="rect">
            <a:avLst/>
          </a:prstGeom>
          <a:noFill/>
        </p:spPr>
        <p:txBody>
          <a:bodyPr wrap="square" rtlCol="0">
            <a:spAutoFit/>
          </a:bodyPr>
          <a:lstStyle/>
          <a:p>
            <a:pPr marL="285750" indent="-285750">
              <a:buFont typeface="Arial" panose="020B0604020202020204" pitchFamily="34" charset="0"/>
              <a:buChar char="•"/>
            </a:pPr>
            <a:r>
              <a:rPr lang="pl-PL" sz="1600" dirty="0"/>
              <a:t>W czasach antycznych w miejscu lub okolicach istniała miejscowość o nazwie </a:t>
            </a:r>
            <a:r>
              <a:rPr lang="pl-PL" sz="1600" b="1" dirty="0" err="1"/>
              <a:t>Budorgis</a:t>
            </a:r>
            <a:r>
              <a:rPr lang="pl-PL" sz="1600" dirty="0"/>
              <a:t>. </a:t>
            </a:r>
          </a:p>
          <a:p>
            <a:pPr marL="285750" indent="-285750">
              <a:buFont typeface="Arial" panose="020B0604020202020204" pitchFamily="34" charset="0"/>
              <a:buChar char="•"/>
            </a:pPr>
            <a:r>
              <a:rPr lang="pl-PL" sz="1600" dirty="0"/>
              <a:t>Została ona odwzorowana na antycznej </a:t>
            </a:r>
            <a:r>
              <a:rPr lang="pl-PL" sz="1600" b="1" dirty="0"/>
              <a:t>mapie Ptolemeusza </a:t>
            </a:r>
            <a:r>
              <a:rPr lang="pl-PL" sz="1600" dirty="0"/>
              <a:t>z lat 142–147 n.e. </a:t>
            </a:r>
          </a:p>
          <a:p>
            <a:pPr marL="285750" indent="-285750">
              <a:buFont typeface="Arial" panose="020B0604020202020204" pitchFamily="34" charset="0"/>
              <a:buChar char="•"/>
            </a:pPr>
            <a:r>
              <a:rPr lang="pl-PL" sz="1600" dirty="0"/>
              <a:t>W roku 985 na Ostrowie Tumskim powstał pierwszy gród wybudowany przez </a:t>
            </a:r>
            <a:r>
              <a:rPr lang="pl-PL" sz="1600" b="1" dirty="0"/>
              <a:t>Mieszka I</a:t>
            </a:r>
            <a:r>
              <a:rPr lang="pl-PL" sz="1600" dirty="0"/>
              <a:t>.</a:t>
            </a:r>
          </a:p>
          <a:p>
            <a:pPr marL="285750" indent="-285750">
              <a:buFont typeface="Arial" panose="020B0604020202020204" pitchFamily="34" charset="0"/>
              <a:buChar char="•"/>
            </a:pPr>
            <a:r>
              <a:rPr lang="pl-PL" sz="1600" dirty="0"/>
              <a:t>W średniowiecznej Kronice Polskiej Galla Anonima spisanej w latach 1112–1116 Wrocław obok Krakowa oraz Sandomierza zaliczony został do </a:t>
            </a:r>
            <a:r>
              <a:rPr lang="pl-PL" sz="1600" b="1" dirty="0"/>
              <a:t>jednej z trzech głównych stolic Królestwa Polskiego.</a:t>
            </a:r>
          </a:p>
          <a:p>
            <a:pPr marL="285750" indent="-285750">
              <a:buFont typeface="Arial" panose="020B0604020202020204" pitchFamily="34" charset="0"/>
              <a:buChar char="•"/>
            </a:pPr>
            <a:r>
              <a:rPr lang="pl-PL" sz="1600" b="1" dirty="0"/>
              <a:t>Mikołaj Kopernik </a:t>
            </a:r>
            <a:r>
              <a:rPr lang="pl-PL" sz="1600" dirty="0"/>
              <a:t>od 1503 r. do 1538 r. był kanonikiem kapituły wrocławskiej.</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2348969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A63B5EBA-ABA5-4F2C-80C2-9D15082F43CE}"/>
              </a:ext>
            </a:extLst>
          </p:cNvPr>
          <p:cNvSpPr/>
          <p:nvPr/>
        </p:nvSpPr>
        <p:spPr>
          <a:xfrm>
            <a:off x="5068695" y="2310701"/>
            <a:ext cx="2939287" cy="718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33"/>
          </a:p>
        </p:txBody>
      </p:sp>
      <p:sp>
        <p:nvSpPr>
          <p:cNvPr id="9" name="Prostokąt 8">
            <a:extLst>
              <a:ext uri="{FF2B5EF4-FFF2-40B4-BE49-F238E27FC236}">
                <a16:creationId xmlns:a16="http://schemas.microsoft.com/office/drawing/2014/main" id="{F994CFA1-96CA-4062-AF49-6830FA4308C7}"/>
              </a:ext>
            </a:extLst>
          </p:cNvPr>
          <p:cNvSpPr/>
          <p:nvPr/>
        </p:nvSpPr>
        <p:spPr>
          <a:xfrm>
            <a:off x="1885561" y="247735"/>
            <a:ext cx="5371984" cy="594906"/>
          </a:xfrm>
          <a:prstGeom prst="rect">
            <a:avLst/>
          </a:prstGeom>
        </p:spPr>
        <p:txBody>
          <a:bodyPr wrap="none">
            <a:spAutoFit/>
          </a:bodyPr>
          <a:lstStyle/>
          <a:p>
            <a:pPr algn="ctr"/>
            <a:r>
              <a:rPr lang="en-US" sz="3266" dirty="0">
                <a:solidFill>
                  <a:schemeClr val="accent5">
                    <a:lumMod val="75000"/>
                  </a:schemeClr>
                </a:solidFill>
                <a:latin typeface="Century Gothic" panose="020B0502020202020204" pitchFamily="34" charset="0"/>
              </a:rPr>
              <a:t>Od </a:t>
            </a:r>
            <a:r>
              <a:rPr lang="en-US" sz="3266" dirty="0" err="1">
                <a:solidFill>
                  <a:schemeClr val="accent5">
                    <a:lumMod val="75000"/>
                  </a:schemeClr>
                </a:solidFill>
                <a:latin typeface="Century Gothic" panose="020B0502020202020204" pitchFamily="34" charset="0"/>
              </a:rPr>
              <a:t>skalarów</a:t>
            </a:r>
            <a:r>
              <a:rPr lang="en-US" sz="3266" dirty="0">
                <a:solidFill>
                  <a:schemeClr val="accent5">
                    <a:lumMod val="75000"/>
                  </a:schemeClr>
                </a:solidFill>
                <a:latin typeface="Century Gothic" panose="020B0502020202020204" pitchFamily="34" charset="0"/>
              </a:rPr>
              <a:t> do </a:t>
            </a:r>
            <a:r>
              <a:rPr lang="en-US" sz="3266" dirty="0" err="1">
                <a:solidFill>
                  <a:schemeClr val="accent5">
                    <a:lumMod val="75000"/>
                  </a:schemeClr>
                </a:solidFill>
                <a:latin typeface="Century Gothic" panose="020B0502020202020204" pitchFamily="34" charset="0"/>
              </a:rPr>
              <a:t>tensorów</a:t>
            </a:r>
            <a:endParaRPr lang="en-US" sz="3266" dirty="0">
              <a:solidFill>
                <a:schemeClr val="accent5">
                  <a:lumMod val="75000"/>
                </a:schemeClr>
              </a:solidFill>
              <a:latin typeface="Century Gothic" panose="020B0502020202020204" pitchFamily="34" charset="0"/>
            </a:endParaRPr>
          </a:p>
        </p:txBody>
      </p:sp>
      <p:pic>
        <p:nvPicPr>
          <p:cNvPr id="8194" name="Picture 2">
            <a:extLst>
              <a:ext uri="{FF2B5EF4-FFF2-40B4-BE49-F238E27FC236}">
                <a16:creationId xmlns:a16="http://schemas.microsoft.com/office/drawing/2014/main" id="{3979F46D-A0D6-4C58-B4B1-C4B3E040C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729" y="4747850"/>
            <a:ext cx="1999195" cy="1789279"/>
          </a:xfrm>
          <a:prstGeom prst="rect">
            <a:avLst/>
          </a:prstGeom>
          <a:noFill/>
          <a:extLst>
            <a:ext uri="{909E8E84-426E-40DD-AFC4-6F175D3DCCD1}">
              <a14:hiddenFill xmlns:a14="http://schemas.microsoft.com/office/drawing/2010/main">
                <a:solidFill>
                  <a:srgbClr val="FFFFFF"/>
                </a:solidFill>
              </a14:hiddenFill>
            </a:ext>
          </a:extLst>
        </p:spPr>
      </p:pic>
      <p:pic>
        <p:nvPicPr>
          <p:cNvPr id="10" name="Obraz 9">
            <a:extLst>
              <a:ext uri="{FF2B5EF4-FFF2-40B4-BE49-F238E27FC236}">
                <a16:creationId xmlns:a16="http://schemas.microsoft.com/office/drawing/2014/main" id="{E0A07B40-58B1-4D38-BA87-1CA7323725A9}"/>
              </a:ext>
            </a:extLst>
          </p:cNvPr>
          <p:cNvPicPr>
            <a:picLocks noChangeAspect="1"/>
          </p:cNvPicPr>
          <p:nvPr/>
        </p:nvPicPr>
        <p:blipFill>
          <a:blip r:embed="rId3"/>
          <a:stretch>
            <a:fillRect/>
          </a:stretch>
        </p:blipFill>
        <p:spPr>
          <a:xfrm>
            <a:off x="737048" y="2057248"/>
            <a:ext cx="3116460" cy="1920400"/>
          </a:xfrm>
          <a:prstGeom prst="rect">
            <a:avLst/>
          </a:prstGeom>
        </p:spPr>
      </p:pic>
      <p:pic>
        <p:nvPicPr>
          <p:cNvPr id="8198" name="Picture 6" descr="Równia pochyła - korepetycje z fizyki - Dolińscy">
            <a:extLst>
              <a:ext uri="{FF2B5EF4-FFF2-40B4-BE49-F238E27FC236}">
                <a16:creationId xmlns:a16="http://schemas.microsoft.com/office/drawing/2014/main" id="{4799196A-78F7-42C4-A932-F6717B6C4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4340" y="1586313"/>
            <a:ext cx="2998080" cy="2885760"/>
          </a:xfrm>
          <a:prstGeom prst="rect">
            <a:avLst/>
          </a:prstGeom>
          <a:noFill/>
          <a:extLst>
            <a:ext uri="{909E8E84-426E-40DD-AFC4-6F175D3DCCD1}">
              <a14:hiddenFill xmlns:a14="http://schemas.microsoft.com/office/drawing/2010/main">
                <a:solidFill>
                  <a:srgbClr val="FFFFFF"/>
                </a:solidFill>
              </a14:hiddenFill>
            </a:ext>
          </a:extLst>
        </p:spPr>
      </p:pic>
      <p:sp>
        <p:nvSpPr>
          <p:cNvPr id="15" name="pole tekstowe 14">
            <a:extLst>
              <a:ext uri="{FF2B5EF4-FFF2-40B4-BE49-F238E27FC236}">
                <a16:creationId xmlns:a16="http://schemas.microsoft.com/office/drawing/2014/main" id="{60FF38CA-F8FE-453B-9EDD-A75C690A3298}"/>
              </a:ext>
            </a:extLst>
          </p:cNvPr>
          <p:cNvSpPr txBox="1"/>
          <p:nvPr/>
        </p:nvSpPr>
        <p:spPr>
          <a:xfrm>
            <a:off x="559211" y="4298802"/>
            <a:ext cx="4573768" cy="483209"/>
          </a:xfrm>
          <a:prstGeom prst="rect">
            <a:avLst/>
          </a:prstGeom>
          <a:noFill/>
        </p:spPr>
        <p:txBody>
          <a:bodyPr wrap="square">
            <a:spAutoFit/>
          </a:bodyPr>
          <a:lstStyle/>
          <a:p>
            <a:r>
              <a:rPr lang="en-US" sz="2540" dirty="0">
                <a:solidFill>
                  <a:srgbClr val="202122"/>
                </a:solidFill>
              </a:rPr>
              <a:t>Pole </a:t>
            </a:r>
            <a:r>
              <a:rPr lang="en-US" sz="2540" dirty="0" err="1">
                <a:solidFill>
                  <a:srgbClr val="202122"/>
                </a:solidFill>
              </a:rPr>
              <a:t>wektorowe</a:t>
            </a:r>
            <a:endParaRPr lang="en-US" sz="2540" dirty="0">
              <a:solidFill>
                <a:srgbClr val="202122"/>
              </a:solidFill>
            </a:endParaRPr>
          </a:p>
        </p:txBody>
      </p:sp>
      <p:pic>
        <p:nvPicPr>
          <p:cNvPr id="8200" name="Picture 8" descr="Divergence and curl: The language of Maxwell&amp;#39;s equations, fluid flow, and  more - YouTube">
            <a:extLst>
              <a:ext uri="{FF2B5EF4-FFF2-40B4-BE49-F238E27FC236}">
                <a16:creationId xmlns:a16="http://schemas.microsoft.com/office/drawing/2014/main" id="{CA4E85BF-4DEB-4941-92BA-3D2E95EEC0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1127" y="4792669"/>
            <a:ext cx="3146589" cy="177001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Direction of ∇f is that of greatest increase of f. Magnitude of ∇f is the  rate of maximum increase.">
            <a:extLst>
              <a:ext uri="{FF2B5EF4-FFF2-40B4-BE49-F238E27FC236}">
                <a16:creationId xmlns:a16="http://schemas.microsoft.com/office/drawing/2014/main" id="{8923B7FA-3DAF-4EAA-AB00-7DB042A6B3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047" y="4747850"/>
            <a:ext cx="1788480" cy="2099520"/>
          </a:xfrm>
          <a:prstGeom prst="rect">
            <a:avLst/>
          </a:prstGeom>
          <a:noFill/>
          <a:extLst>
            <a:ext uri="{909E8E84-426E-40DD-AFC4-6F175D3DCCD1}">
              <a14:hiddenFill xmlns:a14="http://schemas.microsoft.com/office/drawing/2010/main">
                <a:solidFill>
                  <a:srgbClr val="FFFFFF"/>
                </a:solidFill>
              </a14:hiddenFill>
            </a:ext>
          </a:extLst>
        </p:spPr>
      </p:pic>
      <p:sp>
        <p:nvSpPr>
          <p:cNvPr id="7" name="Symbol zastępczy zawartości 6">
            <a:extLst>
              <a:ext uri="{FF2B5EF4-FFF2-40B4-BE49-F238E27FC236}">
                <a16:creationId xmlns:a16="http://schemas.microsoft.com/office/drawing/2014/main" id="{79BF88FE-A649-4BD7-ABC8-598D81CE1C21}"/>
              </a:ext>
            </a:extLst>
          </p:cNvPr>
          <p:cNvSpPr>
            <a:spLocks noGrp="1"/>
          </p:cNvSpPr>
          <p:nvPr>
            <p:ph idx="1"/>
          </p:nvPr>
        </p:nvSpPr>
        <p:spPr/>
        <p:txBody>
          <a:bodyPr/>
          <a:lstStyle/>
          <a:p>
            <a:endParaRPr lang="pl-PL"/>
          </a:p>
        </p:txBody>
      </p:sp>
    </p:spTree>
    <p:extLst>
      <p:ext uri="{BB962C8B-B14F-4D97-AF65-F5344CB8AC3E}">
        <p14:creationId xmlns:p14="http://schemas.microsoft.com/office/powerpoint/2010/main" val="3494948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CuadroTexto 1 2">
            <a:extLst>
              <a:ext uri="{FF2B5EF4-FFF2-40B4-BE49-F238E27FC236}">
                <a16:creationId xmlns:a16="http://schemas.microsoft.com/office/drawing/2014/main" id="{CC4D84DC-3DC9-4150-A1C9-FB28F818EC37}"/>
              </a:ext>
            </a:extLst>
          </p:cNvPr>
          <p:cNvSpPr txBox="1"/>
          <p:nvPr/>
        </p:nvSpPr>
        <p:spPr>
          <a:xfrm>
            <a:off x="652950" y="6192518"/>
            <a:ext cx="4245637" cy="424773"/>
          </a:xfrm>
          <a:prstGeom prst="rect">
            <a:avLst/>
          </a:prstGeom>
          <a:noFill/>
          <a:ln>
            <a:noFill/>
          </a:ln>
        </p:spPr>
        <p:txBody>
          <a:bodyPr vert="horz" wrap="square" lIns="81638" tIns="40819" rIns="81638" bIns="40819" compatLnSpc="0">
            <a:spAutoFit/>
          </a:bodyPr>
          <a:lstStyle/>
          <a:p>
            <a:pPr algn="ctr" hangingPunct="0"/>
            <a:r>
              <a:rPr lang="en-US" sz="2177" dirty="0" err="1">
                <a:solidFill>
                  <a:srgbClr val="00B050"/>
                </a:solidFill>
                <a:latin typeface="Century Gothic" panose="020B0502020202020204" pitchFamily="34" charset="0"/>
                <a:cs typeface="Tahoma" pitchFamily="2"/>
              </a:rPr>
              <a:t>Elektryczność</a:t>
            </a:r>
            <a:r>
              <a:rPr lang="en-US" sz="2177" dirty="0">
                <a:solidFill>
                  <a:srgbClr val="00B050"/>
                </a:solidFill>
                <a:latin typeface="Century Gothic" panose="020B0502020202020204" pitchFamily="34" charset="0"/>
                <a:cs typeface="Tahoma" pitchFamily="2"/>
              </a:rPr>
              <a:t> + </a:t>
            </a:r>
            <a:r>
              <a:rPr lang="en-US" sz="2177" dirty="0" err="1">
                <a:solidFill>
                  <a:srgbClr val="00B050"/>
                </a:solidFill>
                <a:latin typeface="Century Gothic" panose="020B0502020202020204" pitchFamily="34" charset="0"/>
                <a:cs typeface="Tahoma" pitchFamily="2"/>
              </a:rPr>
              <a:t>Magnetyzm</a:t>
            </a:r>
            <a:endParaRPr lang="en-US" sz="2177" dirty="0">
              <a:solidFill>
                <a:srgbClr val="FF0000"/>
              </a:solidFill>
              <a:latin typeface="Century Gothic" panose="020B0502020202020204" pitchFamily="34" charset="0"/>
              <a:ea typeface="Arial Unicode MS" pitchFamily="2"/>
              <a:cs typeface="Tahoma" pitchFamily="2"/>
            </a:endParaRPr>
          </a:p>
        </p:txBody>
      </p:sp>
      <p:sp>
        <p:nvSpPr>
          <p:cNvPr id="26" name="24 CuadroTexto 1 2">
            <a:extLst>
              <a:ext uri="{FF2B5EF4-FFF2-40B4-BE49-F238E27FC236}">
                <a16:creationId xmlns:a16="http://schemas.microsoft.com/office/drawing/2014/main" id="{D54B33D8-7198-476E-A9DF-1970E642C48A}"/>
              </a:ext>
            </a:extLst>
          </p:cNvPr>
          <p:cNvSpPr txBox="1"/>
          <p:nvPr/>
        </p:nvSpPr>
        <p:spPr>
          <a:xfrm>
            <a:off x="261046" y="177678"/>
            <a:ext cx="3082720" cy="367642"/>
          </a:xfrm>
          <a:prstGeom prst="rect">
            <a:avLst/>
          </a:prstGeom>
          <a:noFill/>
          <a:ln>
            <a:noFill/>
          </a:ln>
        </p:spPr>
        <p:txBody>
          <a:bodyPr vert="horz" wrap="square" lIns="81638" tIns="40819" rIns="81638" bIns="40819" compatLnSpc="0">
            <a:spAutoFit/>
          </a:bodyPr>
          <a:lstStyle/>
          <a:p>
            <a:pPr algn="ctr" hangingPunct="0"/>
            <a:r>
              <a:rPr lang="en-US" sz="1814" dirty="0">
                <a:solidFill>
                  <a:srgbClr val="00B0F0"/>
                </a:solidFill>
                <a:latin typeface="Century Gothic" panose="020B0502020202020204" pitchFamily="34" charset="0"/>
                <a:cs typeface="Tahoma" pitchFamily="2"/>
              </a:rPr>
              <a:t>Od </a:t>
            </a:r>
            <a:r>
              <a:rPr lang="en-US" sz="1814" dirty="0" err="1">
                <a:solidFill>
                  <a:srgbClr val="00B0F0"/>
                </a:solidFill>
                <a:latin typeface="Century Gothic" panose="020B0502020202020204" pitchFamily="34" charset="0"/>
                <a:cs typeface="Tahoma" pitchFamily="2"/>
              </a:rPr>
              <a:t>skalarów</a:t>
            </a:r>
            <a:r>
              <a:rPr lang="en-US" sz="1814" dirty="0">
                <a:solidFill>
                  <a:srgbClr val="00B0F0"/>
                </a:solidFill>
                <a:latin typeface="Century Gothic" panose="020B0502020202020204" pitchFamily="34" charset="0"/>
                <a:cs typeface="Tahoma" pitchFamily="2"/>
              </a:rPr>
              <a:t> do </a:t>
            </a:r>
            <a:r>
              <a:rPr lang="en-US" sz="1814" dirty="0" err="1">
                <a:solidFill>
                  <a:srgbClr val="00B0F0"/>
                </a:solidFill>
                <a:latin typeface="Century Gothic" panose="020B0502020202020204" pitchFamily="34" charset="0"/>
                <a:cs typeface="Tahoma" pitchFamily="2"/>
              </a:rPr>
              <a:t>tensorów</a:t>
            </a:r>
            <a:endParaRPr lang="en-US" sz="1814" dirty="0">
              <a:solidFill>
                <a:srgbClr val="00B0F0"/>
              </a:solidFill>
              <a:latin typeface="Century Gothic" panose="020B0502020202020204" pitchFamily="34" charset="0"/>
              <a:ea typeface="Arial Unicode MS" pitchFamily="2"/>
              <a:cs typeface="Tahoma" pitchFamily="2"/>
            </a:endParaRPr>
          </a:p>
        </p:txBody>
      </p:sp>
      <p:pic>
        <p:nvPicPr>
          <p:cNvPr id="12" name="Obraz 11">
            <a:extLst>
              <a:ext uri="{FF2B5EF4-FFF2-40B4-BE49-F238E27FC236}">
                <a16:creationId xmlns:a16="http://schemas.microsoft.com/office/drawing/2014/main" id="{832554D5-38CD-404A-868C-E6496D2EBC22}"/>
              </a:ext>
            </a:extLst>
          </p:cNvPr>
          <p:cNvPicPr>
            <a:picLocks noChangeAspect="1"/>
          </p:cNvPicPr>
          <p:nvPr/>
        </p:nvPicPr>
        <p:blipFill>
          <a:blip r:embed="rId2"/>
          <a:stretch>
            <a:fillRect/>
          </a:stretch>
        </p:blipFill>
        <p:spPr>
          <a:xfrm>
            <a:off x="-718716" y="662263"/>
            <a:ext cx="7679844" cy="5550058"/>
          </a:xfrm>
          <a:prstGeom prst="rect">
            <a:avLst/>
          </a:prstGeom>
        </p:spPr>
      </p:pic>
      <p:pic>
        <p:nvPicPr>
          <p:cNvPr id="10242" name="Picture 2" descr="How to construct a vector field under these conditions? - Mathematics Stack  Exchange">
            <a:extLst>
              <a:ext uri="{FF2B5EF4-FFF2-40B4-BE49-F238E27FC236}">
                <a16:creationId xmlns:a16="http://schemas.microsoft.com/office/drawing/2014/main" id="{0696D90E-3AF6-48FD-B339-43217AACE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4848" y="4452551"/>
            <a:ext cx="2093050" cy="20756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16.1: Vector Fields - Mathematics LibreTexts">
            <a:extLst>
              <a:ext uri="{FF2B5EF4-FFF2-40B4-BE49-F238E27FC236}">
                <a16:creationId xmlns:a16="http://schemas.microsoft.com/office/drawing/2014/main" id="{B7B3326F-47FC-4332-A35A-643C44851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5175" y="5776"/>
            <a:ext cx="3722723" cy="403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8294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CuadroTexto 1 2">
            <a:extLst>
              <a:ext uri="{FF2B5EF4-FFF2-40B4-BE49-F238E27FC236}">
                <a16:creationId xmlns:a16="http://schemas.microsoft.com/office/drawing/2014/main" id="{CC4D84DC-3DC9-4150-A1C9-FB28F818EC37}"/>
              </a:ext>
            </a:extLst>
          </p:cNvPr>
          <p:cNvSpPr txBox="1"/>
          <p:nvPr/>
        </p:nvSpPr>
        <p:spPr>
          <a:xfrm>
            <a:off x="1396973" y="854315"/>
            <a:ext cx="3082720" cy="367642"/>
          </a:xfrm>
          <a:prstGeom prst="rect">
            <a:avLst/>
          </a:prstGeom>
          <a:noFill/>
          <a:ln>
            <a:noFill/>
          </a:ln>
        </p:spPr>
        <p:txBody>
          <a:bodyPr vert="horz" wrap="square" lIns="81638" tIns="40819" rIns="81638" bIns="40819" compatLnSpc="0">
            <a:spAutoFit/>
          </a:bodyPr>
          <a:lstStyle/>
          <a:p>
            <a:pPr algn="ctr" hangingPunct="0"/>
            <a:r>
              <a:rPr lang="en-US" sz="1814" dirty="0" err="1">
                <a:solidFill>
                  <a:srgbClr val="00B050"/>
                </a:solidFill>
                <a:latin typeface="Century Gothic" panose="020B0502020202020204" pitchFamily="34" charset="0"/>
                <a:cs typeface="Tahoma" pitchFamily="2"/>
              </a:rPr>
              <a:t>Kolumna</a:t>
            </a:r>
            <a:r>
              <a:rPr lang="en-US" sz="1814" dirty="0">
                <a:solidFill>
                  <a:srgbClr val="00B050"/>
                </a:solidFill>
                <a:latin typeface="Century Gothic" panose="020B0502020202020204" pitchFamily="34" charset="0"/>
                <a:cs typeface="Tahoma" pitchFamily="2"/>
              </a:rPr>
              <a:t>/</a:t>
            </a:r>
            <a:r>
              <a:rPr lang="en-US" sz="1814" dirty="0" err="1">
                <a:solidFill>
                  <a:srgbClr val="00B050"/>
                </a:solidFill>
                <a:latin typeface="Century Gothic" panose="020B0502020202020204" pitchFamily="34" charset="0"/>
                <a:cs typeface="Tahoma" pitchFamily="2"/>
              </a:rPr>
              <a:t>Wiersz</a:t>
            </a:r>
            <a:endParaRPr lang="en-US" sz="1814" dirty="0">
              <a:solidFill>
                <a:srgbClr val="FF0000"/>
              </a:solidFill>
              <a:latin typeface="Century Gothic" panose="020B0502020202020204" pitchFamily="34" charset="0"/>
              <a:ea typeface="Arial Unicode MS" pitchFamily="2"/>
              <a:cs typeface="Tahoma" pitchFamily="2"/>
            </a:endParaRPr>
          </a:p>
        </p:txBody>
      </p:sp>
      <p:sp>
        <p:nvSpPr>
          <p:cNvPr id="26" name="24 CuadroTexto 1 2">
            <a:extLst>
              <a:ext uri="{FF2B5EF4-FFF2-40B4-BE49-F238E27FC236}">
                <a16:creationId xmlns:a16="http://schemas.microsoft.com/office/drawing/2014/main" id="{D54B33D8-7198-476E-A9DF-1970E642C48A}"/>
              </a:ext>
            </a:extLst>
          </p:cNvPr>
          <p:cNvSpPr txBox="1"/>
          <p:nvPr/>
        </p:nvSpPr>
        <p:spPr>
          <a:xfrm>
            <a:off x="261046" y="177678"/>
            <a:ext cx="3082720" cy="367642"/>
          </a:xfrm>
          <a:prstGeom prst="rect">
            <a:avLst/>
          </a:prstGeom>
          <a:noFill/>
          <a:ln>
            <a:noFill/>
          </a:ln>
        </p:spPr>
        <p:txBody>
          <a:bodyPr vert="horz" wrap="square" lIns="81638" tIns="40819" rIns="81638" bIns="40819" compatLnSpc="0">
            <a:spAutoFit/>
          </a:bodyPr>
          <a:lstStyle/>
          <a:p>
            <a:pPr algn="ctr" hangingPunct="0"/>
            <a:r>
              <a:rPr lang="en-US" sz="1814" dirty="0">
                <a:solidFill>
                  <a:srgbClr val="00B0F0"/>
                </a:solidFill>
                <a:latin typeface="Century Gothic" panose="020B0502020202020204" pitchFamily="34" charset="0"/>
                <a:cs typeface="Tahoma" pitchFamily="2"/>
              </a:rPr>
              <a:t>Od </a:t>
            </a:r>
            <a:r>
              <a:rPr lang="en-US" sz="1814" dirty="0" err="1">
                <a:solidFill>
                  <a:srgbClr val="00B0F0"/>
                </a:solidFill>
                <a:latin typeface="Century Gothic" panose="020B0502020202020204" pitchFamily="34" charset="0"/>
                <a:cs typeface="Tahoma" pitchFamily="2"/>
              </a:rPr>
              <a:t>skalarów</a:t>
            </a:r>
            <a:r>
              <a:rPr lang="en-US" sz="1814" dirty="0">
                <a:solidFill>
                  <a:srgbClr val="00B0F0"/>
                </a:solidFill>
                <a:latin typeface="Century Gothic" panose="020B0502020202020204" pitchFamily="34" charset="0"/>
                <a:cs typeface="Tahoma" pitchFamily="2"/>
              </a:rPr>
              <a:t> do </a:t>
            </a:r>
            <a:r>
              <a:rPr lang="en-US" sz="1814" dirty="0" err="1">
                <a:solidFill>
                  <a:srgbClr val="00B0F0"/>
                </a:solidFill>
                <a:latin typeface="Century Gothic" panose="020B0502020202020204" pitchFamily="34" charset="0"/>
                <a:cs typeface="Tahoma" pitchFamily="2"/>
              </a:rPr>
              <a:t>tensorów</a:t>
            </a:r>
            <a:endParaRPr lang="en-US" sz="1814" dirty="0">
              <a:solidFill>
                <a:srgbClr val="00B0F0"/>
              </a:solidFill>
              <a:latin typeface="Century Gothic" panose="020B0502020202020204" pitchFamily="34" charset="0"/>
              <a:ea typeface="Arial Unicode MS" pitchFamily="2"/>
              <a:cs typeface="Tahoma" pitchFamily="2"/>
            </a:endParaRPr>
          </a:p>
        </p:txBody>
      </p:sp>
      <p:pic>
        <p:nvPicPr>
          <p:cNvPr id="3074" name="Picture 2" descr="Scalar vector matrix tensor">
            <a:extLst>
              <a:ext uri="{FF2B5EF4-FFF2-40B4-BE49-F238E27FC236}">
                <a16:creationId xmlns:a16="http://schemas.microsoft.com/office/drawing/2014/main" id="{BB88214E-E6BB-4B8D-AF8C-5480FE83F3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54" y="1178422"/>
            <a:ext cx="6362057" cy="2250578"/>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a:extLst>
              <a:ext uri="{FF2B5EF4-FFF2-40B4-BE49-F238E27FC236}">
                <a16:creationId xmlns:a16="http://schemas.microsoft.com/office/drawing/2014/main" id="{CD20B444-4209-4FB4-B1A0-45F11B1E327D}"/>
              </a:ext>
            </a:extLst>
          </p:cNvPr>
          <p:cNvPicPr>
            <a:picLocks noChangeAspect="1"/>
          </p:cNvPicPr>
          <p:nvPr/>
        </p:nvPicPr>
        <p:blipFill>
          <a:blip r:embed="rId3"/>
          <a:stretch>
            <a:fillRect/>
          </a:stretch>
        </p:blipFill>
        <p:spPr>
          <a:xfrm>
            <a:off x="147702" y="3612694"/>
            <a:ext cx="8848595" cy="3067628"/>
          </a:xfrm>
          <a:prstGeom prst="rect">
            <a:avLst/>
          </a:prstGeom>
        </p:spPr>
      </p:pic>
      <p:sp>
        <p:nvSpPr>
          <p:cNvPr id="11" name="24 CuadroTexto 1 2">
            <a:extLst>
              <a:ext uri="{FF2B5EF4-FFF2-40B4-BE49-F238E27FC236}">
                <a16:creationId xmlns:a16="http://schemas.microsoft.com/office/drawing/2014/main" id="{694671BC-A0E6-43ED-B23B-5AD7B7014D38}"/>
              </a:ext>
            </a:extLst>
          </p:cNvPr>
          <p:cNvSpPr txBox="1"/>
          <p:nvPr/>
        </p:nvSpPr>
        <p:spPr>
          <a:xfrm>
            <a:off x="4721410" y="869427"/>
            <a:ext cx="3082720" cy="367642"/>
          </a:xfrm>
          <a:prstGeom prst="rect">
            <a:avLst/>
          </a:prstGeom>
          <a:noFill/>
          <a:ln>
            <a:noFill/>
          </a:ln>
        </p:spPr>
        <p:txBody>
          <a:bodyPr vert="horz" wrap="square" lIns="81638" tIns="40819" rIns="81638" bIns="40819" compatLnSpc="0">
            <a:spAutoFit/>
          </a:bodyPr>
          <a:lstStyle/>
          <a:p>
            <a:pPr algn="ctr" hangingPunct="0"/>
            <a:r>
              <a:rPr lang="en-US" sz="1814" dirty="0" err="1">
                <a:solidFill>
                  <a:srgbClr val="00B050"/>
                </a:solidFill>
                <a:latin typeface="Century Gothic" panose="020B0502020202020204" pitchFamily="34" charset="0"/>
                <a:cs typeface="Tahoma" pitchFamily="2"/>
              </a:rPr>
              <a:t>Bloki</a:t>
            </a:r>
            <a:r>
              <a:rPr lang="en-US" sz="1814" dirty="0">
                <a:solidFill>
                  <a:srgbClr val="00B050"/>
                </a:solidFill>
                <a:latin typeface="Century Gothic" panose="020B0502020202020204" pitchFamily="34" charset="0"/>
                <a:cs typeface="Tahoma" pitchFamily="2"/>
              </a:rPr>
              <a:t> </a:t>
            </a:r>
            <a:r>
              <a:rPr lang="en-US" sz="1814" dirty="0" err="1">
                <a:solidFill>
                  <a:srgbClr val="00B050"/>
                </a:solidFill>
                <a:latin typeface="Century Gothic" panose="020B0502020202020204" pitchFamily="34" charset="0"/>
                <a:cs typeface="Tahoma" pitchFamily="2"/>
              </a:rPr>
              <a:t>i</a:t>
            </a:r>
            <a:r>
              <a:rPr lang="en-US" sz="1814" dirty="0">
                <a:solidFill>
                  <a:srgbClr val="00B050"/>
                </a:solidFill>
                <a:latin typeface="Century Gothic" panose="020B0502020202020204" pitchFamily="34" charset="0"/>
                <a:cs typeface="Tahoma" pitchFamily="2"/>
              </a:rPr>
              <a:t> </a:t>
            </a:r>
            <a:r>
              <a:rPr lang="en-US" sz="1814" dirty="0" err="1">
                <a:solidFill>
                  <a:srgbClr val="00B050"/>
                </a:solidFill>
                <a:latin typeface="Century Gothic" panose="020B0502020202020204" pitchFamily="34" charset="0"/>
                <a:cs typeface="Tahoma" pitchFamily="2"/>
              </a:rPr>
              <a:t>hiperbloki</a:t>
            </a:r>
            <a:endParaRPr lang="en-US" sz="1814" dirty="0">
              <a:solidFill>
                <a:srgbClr val="FF0000"/>
              </a:solidFill>
              <a:latin typeface="Century Gothic" panose="020B0502020202020204" pitchFamily="34" charset="0"/>
              <a:ea typeface="Arial Unicode MS" pitchFamily="2"/>
              <a:cs typeface="Tahoma" pitchFamily="2"/>
            </a:endParaRPr>
          </a:p>
        </p:txBody>
      </p:sp>
      <p:sp>
        <p:nvSpPr>
          <p:cNvPr id="14" name="24 CuadroTexto 1 2">
            <a:extLst>
              <a:ext uri="{FF2B5EF4-FFF2-40B4-BE49-F238E27FC236}">
                <a16:creationId xmlns:a16="http://schemas.microsoft.com/office/drawing/2014/main" id="{ADB135E7-CE67-4310-A160-A34BE211B44C}"/>
              </a:ext>
            </a:extLst>
          </p:cNvPr>
          <p:cNvSpPr txBox="1"/>
          <p:nvPr/>
        </p:nvSpPr>
        <p:spPr>
          <a:xfrm>
            <a:off x="3030639" y="546396"/>
            <a:ext cx="3082720" cy="367642"/>
          </a:xfrm>
          <a:prstGeom prst="rect">
            <a:avLst/>
          </a:prstGeom>
          <a:noFill/>
          <a:ln>
            <a:noFill/>
          </a:ln>
        </p:spPr>
        <p:txBody>
          <a:bodyPr vert="horz" wrap="square" lIns="81638" tIns="40819" rIns="81638" bIns="40819" compatLnSpc="0">
            <a:spAutoFit/>
          </a:bodyPr>
          <a:lstStyle/>
          <a:p>
            <a:pPr algn="ctr" hangingPunct="0"/>
            <a:r>
              <a:rPr lang="en-US" sz="1814" dirty="0" err="1">
                <a:solidFill>
                  <a:srgbClr val="00B050"/>
                </a:solidFill>
                <a:latin typeface="Century Gothic" panose="020B0502020202020204" pitchFamily="34" charset="0"/>
                <a:cs typeface="Tahoma" pitchFamily="2"/>
              </a:rPr>
              <a:t>Macierz</a:t>
            </a:r>
            <a:r>
              <a:rPr lang="en-US" sz="1814" dirty="0">
                <a:solidFill>
                  <a:srgbClr val="00B050"/>
                </a:solidFill>
                <a:latin typeface="Century Gothic" panose="020B0502020202020204" pitchFamily="34" charset="0"/>
                <a:cs typeface="Tahoma" pitchFamily="2"/>
              </a:rPr>
              <a:t>/</a:t>
            </a:r>
            <a:r>
              <a:rPr lang="en-US" sz="1814" dirty="0" err="1">
                <a:solidFill>
                  <a:srgbClr val="00B050"/>
                </a:solidFill>
                <a:latin typeface="Century Gothic" panose="020B0502020202020204" pitchFamily="34" charset="0"/>
                <a:cs typeface="Tahoma" pitchFamily="2"/>
              </a:rPr>
              <a:t>Tablica</a:t>
            </a:r>
            <a:endParaRPr lang="en-US" sz="1814" dirty="0">
              <a:solidFill>
                <a:srgbClr val="FF0000"/>
              </a:solidFill>
              <a:latin typeface="Century Gothic" panose="020B0502020202020204" pitchFamily="34" charset="0"/>
              <a:ea typeface="Arial Unicode MS" pitchFamily="2"/>
              <a:cs typeface="Tahoma" pitchFamily="2"/>
            </a:endParaRPr>
          </a:p>
        </p:txBody>
      </p:sp>
    </p:spTree>
    <p:extLst>
      <p:ext uri="{BB962C8B-B14F-4D97-AF65-F5344CB8AC3E}">
        <p14:creationId xmlns:p14="http://schemas.microsoft.com/office/powerpoint/2010/main" val="38034209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50" fill="hold"/>
                                        <p:tgtEl>
                                          <p:spTgt spid="25"/>
                                        </p:tgtEl>
                                        <p:attrNameLst>
                                          <p:attrName>ppt_x</p:attrName>
                                        </p:attrNameLst>
                                      </p:cBhvr>
                                      <p:tavLst>
                                        <p:tav tm="0">
                                          <p:val>
                                            <p:strVal val="#ppt_x"/>
                                          </p:val>
                                        </p:tav>
                                        <p:tav tm="100000">
                                          <p:val>
                                            <p:strVal val="#ppt_x"/>
                                          </p:val>
                                        </p:tav>
                                      </p:tavLst>
                                    </p:anim>
                                    <p:anim calcmode="lin" valueType="num">
                                      <p:cBhvr additive="base">
                                        <p:cTn id="8" dur="2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50" fill="hold"/>
                                        <p:tgtEl>
                                          <p:spTgt spid="14"/>
                                        </p:tgtEl>
                                        <p:attrNameLst>
                                          <p:attrName>ppt_x</p:attrName>
                                        </p:attrNameLst>
                                      </p:cBhvr>
                                      <p:tavLst>
                                        <p:tav tm="0">
                                          <p:val>
                                            <p:strVal val="#ppt_x"/>
                                          </p:val>
                                        </p:tav>
                                        <p:tav tm="100000">
                                          <p:val>
                                            <p:strVal val="#ppt_x"/>
                                          </p:val>
                                        </p:tav>
                                      </p:tavLst>
                                    </p:anim>
                                    <p:anim calcmode="lin" valueType="num">
                                      <p:cBhvr additive="base">
                                        <p:cTn id="16" dur="2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A63B5EBA-ABA5-4F2C-80C2-9D15082F43CE}"/>
              </a:ext>
            </a:extLst>
          </p:cNvPr>
          <p:cNvSpPr/>
          <p:nvPr/>
        </p:nvSpPr>
        <p:spPr>
          <a:xfrm>
            <a:off x="5068695" y="2310701"/>
            <a:ext cx="2939287" cy="718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33"/>
          </a:p>
        </p:txBody>
      </p:sp>
      <p:sp>
        <p:nvSpPr>
          <p:cNvPr id="2" name="Symbol zastępczy zawartości 1">
            <a:extLst>
              <a:ext uri="{FF2B5EF4-FFF2-40B4-BE49-F238E27FC236}">
                <a16:creationId xmlns:a16="http://schemas.microsoft.com/office/drawing/2014/main" id="{C1A707E4-6DAE-46BA-B712-FBE751810509}"/>
              </a:ext>
            </a:extLst>
          </p:cNvPr>
          <p:cNvSpPr>
            <a:spLocks noGrp="1"/>
          </p:cNvSpPr>
          <p:nvPr>
            <p:ph idx="1"/>
          </p:nvPr>
        </p:nvSpPr>
        <p:spPr>
          <a:xfrm>
            <a:off x="352303" y="767782"/>
            <a:ext cx="8420518" cy="474606"/>
          </a:xfrm>
        </p:spPr>
        <p:txBody>
          <a:bodyPr>
            <a:normAutofit lnSpcReduction="10000"/>
          </a:bodyPr>
          <a:lstStyle/>
          <a:p>
            <a:r>
              <a:rPr lang="en-US" dirty="0">
                <a:latin typeface="Times New Roman" panose="02020603050405020304" pitchFamily="18" charset="0"/>
                <a:cs typeface="Times New Roman" panose="02020603050405020304" pitchFamily="18" charset="0"/>
              </a:rPr>
              <a:t>x-1=2       =&gt;   x = 3          </a:t>
            </a:r>
            <a:r>
              <a:rPr lang="en-US" sz="2540" dirty="0">
                <a:solidFill>
                  <a:srgbClr val="FF0000"/>
                </a:solidFill>
              </a:rPr>
              <a:t>(</a:t>
            </a:r>
            <a:r>
              <a:rPr lang="en-US" sz="2540" dirty="0" err="1">
                <a:solidFill>
                  <a:srgbClr val="FF0000"/>
                </a:solidFill>
              </a:rPr>
              <a:t>szukamy</a:t>
            </a:r>
            <a:r>
              <a:rPr lang="en-US" sz="2540" dirty="0">
                <a:solidFill>
                  <a:srgbClr val="FF0000"/>
                </a:solidFill>
              </a:rPr>
              <a:t> LICZBY)</a:t>
            </a:r>
          </a:p>
          <a:p>
            <a:endParaRPr lang="en-US" sz="2540" dirty="0"/>
          </a:p>
          <a:p>
            <a:endParaRPr lang="en-US" dirty="0"/>
          </a:p>
          <a:p>
            <a:endParaRPr lang="pl-PL" dirty="0"/>
          </a:p>
        </p:txBody>
      </p:sp>
      <p:sp>
        <p:nvSpPr>
          <p:cNvPr id="9" name="Prostokąt 8">
            <a:extLst>
              <a:ext uri="{FF2B5EF4-FFF2-40B4-BE49-F238E27FC236}">
                <a16:creationId xmlns:a16="http://schemas.microsoft.com/office/drawing/2014/main" id="{F994CFA1-96CA-4062-AF49-6830FA4308C7}"/>
              </a:ext>
            </a:extLst>
          </p:cNvPr>
          <p:cNvSpPr/>
          <p:nvPr/>
        </p:nvSpPr>
        <p:spPr>
          <a:xfrm>
            <a:off x="-42037" y="131256"/>
            <a:ext cx="9227206" cy="483209"/>
          </a:xfrm>
          <a:prstGeom prst="rect">
            <a:avLst/>
          </a:prstGeom>
        </p:spPr>
        <p:txBody>
          <a:bodyPr wrap="none">
            <a:spAutoFit/>
          </a:bodyPr>
          <a:lstStyle/>
          <a:p>
            <a:pPr algn="ctr"/>
            <a:r>
              <a:rPr lang="en-US" sz="2540" dirty="0">
                <a:solidFill>
                  <a:srgbClr val="00B050"/>
                </a:solidFill>
                <a:latin typeface="Century Gothic" panose="020B0502020202020204" pitchFamily="34" charset="0"/>
              </a:rPr>
              <a:t>Od </a:t>
            </a:r>
            <a:r>
              <a:rPr lang="en-US" sz="2540" dirty="0" err="1">
                <a:solidFill>
                  <a:srgbClr val="00B050"/>
                </a:solidFill>
                <a:latin typeface="Century Gothic" panose="020B0502020202020204" pitchFamily="34" charset="0"/>
              </a:rPr>
              <a:t>równania</a:t>
            </a:r>
            <a:r>
              <a:rPr lang="en-US" sz="2540" dirty="0">
                <a:solidFill>
                  <a:srgbClr val="00B050"/>
                </a:solidFill>
                <a:latin typeface="Century Gothic" panose="020B0502020202020204" pitchFamily="34" charset="0"/>
              </a:rPr>
              <a:t> </a:t>
            </a:r>
            <a:r>
              <a:rPr lang="en-US" sz="2540" dirty="0" err="1">
                <a:solidFill>
                  <a:srgbClr val="00B050"/>
                </a:solidFill>
                <a:latin typeface="Century Gothic" panose="020B0502020202020204" pitchFamily="34" charset="0"/>
              </a:rPr>
              <a:t>na</a:t>
            </a:r>
            <a:r>
              <a:rPr lang="en-US" sz="2540" dirty="0">
                <a:solidFill>
                  <a:srgbClr val="00B050"/>
                </a:solidFill>
                <a:latin typeface="Century Gothic" panose="020B0502020202020204" pitchFamily="34" charset="0"/>
              </a:rPr>
              <a:t> </a:t>
            </a:r>
            <a:r>
              <a:rPr lang="en-US" sz="2540" dirty="0" err="1">
                <a:solidFill>
                  <a:srgbClr val="00B050"/>
                </a:solidFill>
                <a:latin typeface="Century Gothic" panose="020B0502020202020204" pitchFamily="34" charset="0"/>
              </a:rPr>
              <a:t>jedną</a:t>
            </a:r>
            <a:r>
              <a:rPr lang="en-US" sz="2540" dirty="0">
                <a:solidFill>
                  <a:srgbClr val="00B050"/>
                </a:solidFill>
                <a:latin typeface="Century Gothic" panose="020B0502020202020204" pitchFamily="34" charset="0"/>
              </a:rPr>
              <a:t> </a:t>
            </a:r>
            <a:r>
              <a:rPr lang="en-US" sz="2540" dirty="0" err="1">
                <a:solidFill>
                  <a:srgbClr val="00B050"/>
                </a:solidFill>
                <a:latin typeface="Century Gothic" panose="020B0502020202020204" pitchFamily="34" charset="0"/>
              </a:rPr>
              <a:t>zmieną</a:t>
            </a:r>
            <a:r>
              <a:rPr lang="en-US" sz="2540" dirty="0">
                <a:solidFill>
                  <a:srgbClr val="00B050"/>
                </a:solidFill>
                <a:latin typeface="Century Gothic" panose="020B0502020202020204" pitchFamily="34" charset="0"/>
              </a:rPr>
              <a:t> do </a:t>
            </a:r>
            <a:r>
              <a:rPr lang="en-US" sz="2540" dirty="0" err="1">
                <a:solidFill>
                  <a:srgbClr val="00B050"/>
                </a:solidFill>
                <a:latin typeface="Century Gothic" panose="020B0502020202020204" pitchFamily="34" charset="0"/>
              </a:rPr>
              <a:t>równań</a:t>
            </a:r>
            <a:r>
              <a:rPr lang="en-US" sz="2540" dirty="0">
                <a:solidFill>
                  <a:srgbClr val="00B050"/>
                </a:solidFill>
                <a:latin typeface="Century Gothic" panose="020B0502020202020204" pitchFamily="34" charset="0"/>
              </a:rPr>
              <a:t> </a:t>
            </a:r>
            <a:r>
              <a:rPr lang="en-US" sz="2540" dirty="0" err="1">
                <a:solidFill>
                  <a:srgbClr val="00B050"/>
                </a:solidFill>
                <a:latin typeface="Century Gothic" panose="020B0502020202020204" pitchFamily="34" charset="0"/>
              </a:rPr>
              <a:t>różniczkowych</a:t>
            </a:r>
            <a:endParaRPr lang="en-US" sz="2540" dirty="0">
              <a:solidFill>
                <a:srgbClr val="00B050"/>
              </a:solidFill>
              <a:latin typeface="Century Gothic" panose="020B0502020202020204" pitchFamily="34" charset="0"/>
            </a:endParaRPr>
          </a:p>
        </p:txBody>
      </p:sp>
      <p:pic>
        <p:nvPicPr>
          <p:cNvPr id="12290" name="Picture 2" descr="Rozwiązać układ równań metodą wyznacznikową - zad. (4) - Obliczone.pl">
            <a:extLst>
              <a:ext uri="{FF2B5EF4-FFF2-40B4-BE49-F238E27FC236}">
                <a16:creationId xmlns:a16="http://schemas.microsoft.com/office/drawing/2014/main" id="{B989FD82-6E95-48A3-8271-768469ED5A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7" y="3233047"/>
            <a:ext cx="6214011" cy="333833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Wzory Cramera, zadanie 4">
            <a:extLst>
              <a:ext uri="{FF2B5EF4-FFF2-40B4-BE49-F238E27FC236}">
                <a16:creationId xmlns:a16="http://schemas.microsoft.com/office/drawing/2014/main" id="{5C1C5106-EDE3-42A9-B194-DB34DF931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22" y="1855766"/>
            <a:ext cx="2750617" cy="117342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210 Math quiz questions ideas | maths puzzles, math, math riddles">
            <a:extLst>
              <a:ext uri="{FF2B5EF4-FFF2-40B4-BE49-F238E27FC236}">
                <a16:creationId xmlns:a16="http://schemas.microsoft.com/office/drawing/2014/main" id="{DB3C249B-5415-4669-86E0-1F8D97C55A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8339" y="3317933"/>
            <a:ext cx="2343360" cy="3250788"/>
          </a:xfrm>
          <a:prstGeom prst="rect">
            <a:avLst/>
          </a:prstGeom>
          <a:noFill/>
          <a:extLst>
            <a:ext uri="{909E8E84-426E-40DD-AFC4-6F175D3DCCD1}">
              <a14:hiddenFill xmlns:a14="http://schemas.microsoft.com/office/drawing/2010/main">
                <a:solidFill>
                  <a:srgbClr val="FFFFFF"/>
                </a:solidFill>
              </a14:hiddenFill>
            </a:ext>
          </a:extLst>
        </p:spPr>
      </p:pic>
      <p:sp>
        <p:nvSpPr>
          <p:cNvPr id="10" name="Symbol zastępczy zawartości 1">
            <a:extLst>
              <a:ext uri="{FF2B5EF4-FFF2-40B4-BE49-F238E27FC236}">
                <a16:creationId xmlns:a16="http://schemas.microsoft.com/office/drawing/2014/main" id="{FD3BB99F-FF9F-4908-8A29-F5AEFF697AFE}"/>
              </a:ext>
            </a:extLst>
          </p:cNvPr>
          <p:cNvSpPr txBox="1">
            <a:spLocks/>
          </p:cNvSpPr>
          <p:nvPr/>
        </p:nvSpPr>
        <p:spPr>
          <a:xfrm>
            <a:off x="3352301" y="2310701"/>
            <a:ext cx="3432789" cy="450316"/>
          </a:xfrm>
          <a:prstGeom prst="rect">
            <a:avLst/>
          </a:prstGeom>
          <a:noFill/>
          <a:ln>
            <a:noFill/>
          </a:ln>
        </p:spPr>
        <p:txBody>
          <a:bodyPr lIns="0" tIns="0" rIns="0" bIns="0"/>
          <a:lstStyle>
            <a:defPPr marL="432000" lvl="0" indent="-324000">
              <a:spcBef>
                <a:spcPts val="0"/>
              </a:spcBef>
              <a:spcAft>
                <a:spcPts val="1417"/>
              </a:spcAft>
              <a:buSzPct val="45000"/>
              <a:buFont typeface="StarSymbol"/>
              <a:buNone/>
              <a:defRPr lang="es-CL" sz="3200" b="0" i="0" u="none" strike="noStrike" kern="1200">
                <a:ln>
                  <a:noFill/>
                </a:ln>
                <a:latin typeface="Arial" pitchFamily="18"/>
                <a:ea typeface="Arial Unicode MS" pitchFamily="2"/>
                <a:cs typeface="Tahoma" pitchFamily="2"/>
              </a:defRPr>
            </a:defPPr>
            <a:lvl1pPr marL="432000" lvl="0" indent="-324000" rtl="0" hangingPunct="0">
              <a:spcBef>
                <a:spcPts val="0"/>
              </a:spcBef>
              <a:spcAft>
                <a:spcPts val="1417"/>
              </a:spcAft>
              <a:buSzPct val="45000"/>
              <a:buFont typeface="StarSymbol"/>
              <a:buChar char="●"/>
              <a:tabLst/>
              <a:defRPr lang="es-CL" sz="3200" b="0" i="0" u="none" strike="noStrike" kern="1200">
                <a:ln>
                  <a:noFill/>
                </a:ln>
                <a:latin typeface="Arial" pitchFamily="18"/>
                <a:ea typeface="Arial Unicode MS" pitchFamily="2"/>
                <a:cs typeface="Tahoma" pitchFamily="2"/>
              </a:defRPr>
            </a:lvl1pPr>
            <a:lvl2pPr marL="864000" lvl="1" indent="-324000">
              <a:spcBef>
                <a:spcPts val="0"/>
              </a:spcBef>
              <a:spcAft>
                <a:spcPts val="1134"/>
              </a:spcAft>
              <a:buSzPct val="45000"/>
              <a:buFont typeface="StarSymbol"/>
              <a:buChar char="●"/>
              <a:defRPr lang="es-CL" sz="2800" b="0" i="0" u="none" strike="noStrike" kern="1200">
                <a:ln>
                  <a:noFill/>
                </a:ln>
                <a:latin typeface="Arial" pitchFamily="18"/>
                <a:ea typeface="Arial Unicode MS" pitchFamily="2"/>
                <a:cs typeface="Tahoma" pitchFamily="2"/>
              </a:defRPr>
            </a:lvl2pPr>
            <a:lvl3pPr marL="1295999" lvl="2" indent="-288000">
              <a:spcBef>
                <a:spcPts val="0"/>
              </a:spcBef>
              <a:spcAft>
                <a:spcPts val="850"/>
              </a:spcAft>
              <a:buSzPct val="75000"/>
              <a:buFont typeface="StarSymbol"/>
              <a:buChar char="–"/>
              <a:defRPr lang="es-CL" sz="2400" b="0" i="0" u="none" strike="noStrike" kern="1200">
                <a:ln>
                  <a:noFill/>
                </a:ln>
                <a:latin typeface="Arial" pitchFamily="18"/>
                <a:ea typeface="Arial Unicode MS" pitchFamily="2"/>
                <a:cs typeface="Tahoma" pitchFamily="2"/>
              </a:defRPr>
            </a:lvl3pPr>
            <a:lvl4pPr marL="1728000" lvl="3" indent="-216000">
              <a:spcBef>
                <a:spcPts val="0"/>
              </a:spcBef>
              <a:spcAft>
                <a:spcPts val="567"/>
              </a:spcAft>
              <a:buSzPct val="45000"/>
              <a:buFont typeface="StarSymbol"/>
              <a:buChar char="●"/>
              <a:defRPr lang="es-CL" sz="2000" b="0" i="0" u="none" strike="noStrike" kern="1200">
                <a:ln>
                  <a:noFill/>
                </a:ln>
                <a:latin typeface="Arial" pitchFamily="18"/>
                <a:ea typeface="Arial Unicode MS" pitchFamily="2"/>
                <a:cs typeface="Tahoma" pitchFamily="2"/>
              </a:defRPr>
            </a:lvl4pPr>
            <a:lvl5pPr marL="2160000" lvl="4" indent="-216000">
              <a:spcBef>
                <a:spcPts val="0"/>
              </a:spcBef>
              <a:spcAft>
                <a:spcPts val="283"/>
              </a:spcAft>
              <a:buSzPct val="75000"/>
              <a:buFont typeface="StarSymbol"/>
              <a:buChar char="–"/>
              <a:defRPr lang="es-CL" sz="2000" b="0" i="0" u="none" strike="noStrike" kern="1200">
                <a:ln>
                  <a:noFill/>
                </a:ln>
                <a:latin typeface="Arial" pitchFamily="18"/>
                <a:ea typeface="Arial Unicode MS" pitchFamily="2"/>
                <a:cs typeface="Tahoma" pitchFamily="2"/>
              </a:defRPr>
            </a:lvl5pPr>
            <a:lvl6pPr marL="2592000" lvl="5" indent="-216000">
              <a:spcBef>
                <a:spcPts val="0"/>
              </a:spcBef>
              <a:spcAft>
                <a:spcPts val="283"/>
              </a:spcAft>
              <a:buSzPct val="45000"/>
              <a:buFont typeface="StarSymbol"/>
              <a:buChar char="●"/>
              <a:defRPr lang="es-CL" sz="2000" b="0" i="0" u="none" strike="noStrike" kern="1200">
                <a:ln>
                  <a:noFill/>
                </a:ln>
                <a:latin typeface="Arial" pitchFamily="18"/>
                <a:ea typeface="Arial Unicode MS" pitchFamily="2"/>
                <a:cs typeface="Tahoma" pitchFamily="2"/>
              </a:defRPr>
            </a:lvl6pPr>
            <a:lvl7pPr marL="3024000" lvl="6" indent="-216000">
              <a:spcBef>
                <a:spcPts val="0"/>
              </a:spcBef>
              <a:spcAft>
                <a:spcPts val="283"/>
              </a:spcAft>
              <a:buSzPct val="45000"/>
              <a:buFont typeface="StarSymbol"/>
              <a:buChar char="●"/>
              <a:defRPr lang="es-CL" sz="2000" b="0" i="0" u="none" strike="noStrike" kern="1200">
                <a:ln>
                  <a:noFill/>
                </a:ln>
                <a:latin typeface="Arial" pitchFamily="18"/>
                <a:ea typeface="Arial Unicode MS" pitchFamily="2"/>
                <a:cs typeface="Tahoma" pitchFamily="2"/>
              </a:defRPr>
            </a:lvl7pPr>
            <a:lvl8pPr marL="3456000" lvl="7" indent="-216000">
              <a:spcBef>
                <a:spcPts val="0"/>
              </a:spcBef>
              <a:spcAft>
                <a:spcPts val="283"/>
              </a:spcAft>
              <a:buSzPct val="45000"/>
              <a:buFont typeface="StarSymbol"/>
              <a:buChar char="●"/>
              <a:defRPr lang="es-CL" sz="2000" b="0" i="0" u="none" strike="noStrike" kern="1200">
                <a:ln>
                  <a:noFill/>
                </a:ln>
                <a:latin typeface="Arial" pitchFamily="18"/>
                <a:ea typeface="Arial Unicode MS" pitchFamily="2"/>
                <a:cs typeface="Tahoma" pitchFamily="2"/>
              </a:defRPr>
            </a:lvl8pPr>
            <a:lvl9pPr marL="3887999" lvl="8" indent="-216000">
              <a:spcBef>
                <a:spcPts val="0"/>
              </a:spcBef>
              <a:spcAft>
                <a:spcPts val="283"/>
              </a:spcAft>
              <a:buSzPct val="45000"/>
              <a:buFont typeface="StarSymbol"/>
              <a:buChar char="●"/>
              <a:defRPr lang="es-CL" sz="2000" b="0" i="0" u="none" strike="noStrike" kern="1200">
                <a:ln>
                  <a:noFill/>
                </a:ln>
                <a:latin typeface="Arial" pitchFamily="18"/>
                <a:ea typeface="Arial Unicode MS" pitchFamily="2"/>
                <a:cs typeface="Tahoma" pitchFamily="2"/>
              </a:defRPr>
            </a:lvl9pPr>
          </a:lstStyle>
          <a:p>
            <a:pPr marL="97967" indent="0">
              <a:buNone/>
            </a:pPr>
            <a:r>
              <a:rPr lang="en-US" sz="2540" dirty="0">
                <a:solidFill>
                  <a:srgbClr val="FF0000"/>
                </a:solidFill>
              </a:rPr>
              <a:t>(</a:t>
            </a:r>
            <a:r>
              <a:rPr lang="en-US" sz="2540" dirty="0" err="1">
                <a:solidFill>
                  <a:srgbClr val="FF0000"/>
                </a:solidFill>
              </a:rPr>
              <a:t>szukamy</a:t>
            </a:r>
            <a:r>
              <a:rPr lang="en-US" sz="2540" dirty="0">
                <a:solidFill>
                  <a:srgbClr val="FF0000"/>
                </a:solidFill>
              </a:rPr>
              <a:t> LICZB)</a:t>
            </a:r>
          </a:p>
          <a:p>
            <a:endParaRPr lang="en-US" sz="2903" dirty="0">
              <a:solidFill>
                <a:sysClr val="windowText" lastClr="000000"/>
              </a:solidFill>
            </a:endParaRPr>
          </a:p>
          <a:p>
            <a:endParaRPr lang="en-US" sz="2903" dirty="0">
              <a:solidFill>
                <a:sysClr val="windowText" lastClr="000000"/>
              </a:solidFill>
            </a:endParaRPr>
          </a:p>
          <a:p>
            <a:endParaRPr lang="pl-PL" sz="2903" dirty="0">
              <a:solidFill>
                <a:sysClr val="windowText" lastClr="000000"/>
              </a:solidFill>
            </a:endParaRPr>
          </a:p>
        </p:txBody>
      </p:sp>
    </p:spTree>
    <p:extLst>
      <p:ext uri="{BB962C8B-B14F-4D97-AF65-F5344CB8AC3E}">
        <p14:creationId xmlns:p14="http://schemas.microsoft.com/office/powerpoint/2010/main" val="19595029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250" fill="hold"/>
                                        <p:tgtEl>
                                          <p:spTgt spid="12290"/>
                                        </p:tgtEl>
                                        <p:attrNameLst>
                                          <p:attrName>ppt_x</p:attrName>
                                        </p:attrNameLst>
                                      </p:cBhvr>
                                      <p:tavLst>
                                        <p:tav tm="0">
                                          <p:val>
                                            <p:strVal val="0-#ppt_w/2"/>
                                          </p:val>
                                        </p:tav>
                                        <p:tav tm="100000">
                                          <p:val>
                                            <p:strVal val="#ppt_x"/>
                                          </p:val>
                                        </p:tav>
                                      </p:tavLst>
                                    </p:anim>
                                    <p:anim calcmode="lin" valueType="num">
                                      <p:cBhvr additive="base">
                                        <p:cTn id="8" dur="250" fill="hold"/>
                                        <p:tgtEl>
                                          <p:spTgt spid="1229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292"/>
                                        </p:tgtEl>
                                        <p:attrNameLst>
                                          <p:attrName>style.visibility</p:attrName>
                                        </p:attrNameLst>
                                      </p:cBhvr>
                                      <p:to>
                                        <p:strVal val="visible"/>
                                      </p:to>
                                    </p:set>
                                    <p:anim calcmode="lin" valueType="num">
                                      <p:cBhvr additive="base">
                                        <p:cTn id="11" dur="250" fill="hold"/>
                                        <p:tgtEl>
                                          <p:spTgt spid="12292"/>
                                        </p:tgtEl>
                                        <p:attrNameLst>
                                          <p:attrName>ppt_x</p:attrName>
                                        </p:attrNameLst>
                                      </p:cBhvr>
                                      <p:tavLst>
                                        <p:tav tm="0">
                                          <p:val>
                                            <p:strVal val="0-#ppt_w/2"/>
                                          </p:val>
                                        </p:tav>
                                        <p:tav tm="100000">
                                          <p:val>
                                            <p:strVal val="#ppt_x"/>
                                          </p:val>
                                        </p:tav>
                                      </p:tavLst>
                                    </p:anim>
                                    <p:anim calcmode="lin" valueType="num">
                                      <p:cBhvr additive="base">
                                        <p:cTn id="12" dur="250" fill="hold"/>
                                        <p:tgtEl>
                                          <p:spTgt spid="1229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250" fill="hold"/>
                                        <p:tgtEl>
                                          <p:spTgt spid="10"/>
                                        </p:tgtEl>
                                        <p:attrNameLst>
                                          <p:attrName>ppt_x</p:attrName>
                                        </p:attrNameLst>
                                      </p:cBhvr>
                                      <p:tavLst>
                                        <p:tav tm="0">
                                          <p:val>
                                            <p:strVal val="0-#ppt_w/2"/>
                                          </p:val>
                                        </p:tav>
                                        <p:tav tm="100000">
                                          <p:val>
                                            <p:strVal val="#ppt_x"/>
                                          </p:val>
                                        </p:tav>
                                      </p:tavLst>
                                    </p:anim>
                                    <p:anim calcmode="lin" valueType="num">
                                      <p:cBhvr additive="base">
                                        <p:cTn id="16" dur="25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2294"/>
                                        </p:tgtEl>
                                        <p:attrNameLst>
                                          <p:attrName>style.visibility</p:attrName>
                                        </p:attrNameLst>
                                      </p:cBhvr>
                                      <p:to>
                                        <p:strVal val="visible"/>
                                      </p:to>
                                    </p:set>
                                    <p:anim calcmode="lin" valueType="num">
                                      <p:cBhvr additive="base">
                                        <p:cTn id="21" dur="250" fill="hold"/>
                                        <p:tgtEl>
                                          <p:spTgt spid="12294"/>
                                        </p:tgtEl>
                                        <p:attrNameLst>
                                          <p:attrName>ppt_x</p:attrName>
                                        </p:attrNameLst>
                                      </p:cBhvr>
                                      <p:tavLst>
                                        <p:tav tm="0">
                                          <p:val>
                                            <p:strVal val="1+#ppt_w/2"/>
                                          </p:val>
                                        </p:tav>
                                        <p:tav tm="100000">
                                          <p:val>
                                            <p:strVal val="#ppt_x"/>
                                          </p:val>
                                        </p:tav>
                                      </p:tavLst>
                                    </p:anim>
                                    <p:anim calcmode="lin" valueType="num">
                                      <p:cBhvr additive="base">
                                        <p:cTn id="22" dur="250" fill="hold"/>
                                        <p:tgtEl>
                                          <p:spTgt spid="122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A63B5EBA-ABA5-4F2C-80C2-9D15082F43CE}"/>
              </a:ext>
            </a:extLst>
          </p:cNvPr>
          <p:cNvSpPr/>
          <p:nvPr/>
        </p:nvSpPr>
        <p:spPr>
          <a:xfrm>
            <a:off x="5068695" y="2310701"/>
            <a:ext cx="2939287" cy="718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33"/>
          </a:p>
        </p:txBody>
      </p:sp>
      <p:sp>
        <p:nvSpPr>
          <p:cNvPr id="2" name="Symbol zastępczy zawartości 1">
            <a:extLst>
              <a:ext uri="{FF2B5EF4-FFF2-40B4-BE49-F238E27FC236}">
                <a16:creationId xmlns:a16="http://schemas.microsoft.com/office/drawing/2014/main" id="{C1A707E4-6DAE-46BA-B712-FBE751810509}"/>
              </a:ext>
            </a:extLst>
          </p:cNvPr>
          <p:cNvSpPr>
            <a:spLocks noGrp="1"/>
          </p:cNvSpPr>
          <p:nvPr>
            <p:ph idx="1"/>
          </p:nvPr>
        </p:nvSpPr>
        <p:spPr>
          <a:xfrm>
            <a:off x="195728" y="714120"/>
            <a:ext cx="8228763" cy="4525673"/>
          </a:xfrm>
        </p:spPr>
        <p:txBody>
          <a:bodyPr/>
          <a:lstStyle/>
          <a:p>
            <a:r>
              <a:rPr lang="en-US" dirty="0">
                <a:solidFill>
                  <a:srgbClr val="00B050"/>
                </a:solidFill>
                <a:latin typeface="+mn-lt"/>
              </a:rPr>
              <a:t>Izaak Newton </a:t>
            </a:r>
            <a:r>
              <a:rPr lang="en-US" dirty="0">
                <a:latin typeface="+mn-lt"/>
              </a:rPr>
              <a:t>– “</a:t>
            </a:r>
            <a:r>
              <a:rPr lang="en-US" dirty="0" err="1">
                <a:latin typeface="+mn-lt"/>
              </a:rPr>
              <a:t>dajcie</a:t>
            </a:r>
            <a:r>
              <a:rPr lang="en-US" dirty="0">
                <a:latin typeface="+mn-lt"/>
              </a:rPr>
              <a:t> mi </a:t>
            </a:r>
            <a:r>
              <a:rPr lang="en-US" dirty="0" err="1">
                <a:latin typeface="+mn-lt"/>
              </a:rPr>
              <a:t>konfiguracje</a:t>
            </a:r>
            <a:r>
              <a:rPr lang="en-US" dirty="0">
                <a:latin typeface="+mn-lt"/>
              </a:rPr>
              <a:t> </a:t>
            </a:r>
            <a:r>
              <a:rPr lang="en-US" dirty="0" err="1">
                <a:latin typeface="+mn-lt"/>
              </a:rPr>
              <a:t>sił</a:t>
            </a:r>
            <a:r>
              <a:rPr lang="en-US" dirty="0">
                <a:latin typeface="+mn-lt"/>
              </a:rPr>
              <a:t> a </a:t>
            </a:r>
            <a:r>
              <a:rPr lang="en-US" dirty="0" err="1">
                <a:latin typeface="+mn-lt"/>
              </a:rPr>
              <a:t>powiem</a:t>
            </a:r>
            <a:r>
              <a:rPr lang="en-US" dirty="0">
                <a:latin typeface="+mn-lt"/>
              </a:rPr>
              <a:t> </a:t>
            </a:r>
            <a:r>
              <a:rPr lang="en-US" dirty="0" err="1">
                <a:latin typeface="+mn-lt"/>
              </a:rPr>
              <a:t>Wam</a:t>
            </a:r>
            <a:r>
              <a:rPr lang="en-US" dirty="0">
                <a:latin typeface="+mn-lt"/>
              </a:rPr>
              <a:t> co </a:t>
            </a:r>
            <a:r>
              <a:rPr lang="en-US" dirty="0" err="1">
                <a:latin typeface="+mn-lt"/>
              </a:rPr>
              <a:t>się</a:t>
            </a:r>
            <a:r>
              <a:rPr lang="en-US" dirty="0">
                <a:latin typeface="+mn-lt"/>
              </a:rPr>
              <a:t> </a:t>
            </a:r>
            <a:r>
              <a:rPr lang="en-US" dirty="0" err="1">
                <a:latin typeface="+mn-lt"/>
              </a:rPr>
              <a:t>stanie</a:t>
            </a:r>
            <a:r>
              <a:rPr lang="en-US" dirty="0">
                <a:latin typeface="+mn-lt"/>
              </a:rPr>
              <a:t> </a:t>
            </a:r>
            <a:r>
              <a:rPr lang="en-US" dirty="0" err="1">
                <a:latin typeface="+mn-lt"/>
              </a:rPr>
              <a:t>dalej</a:t>
            </a:r>
            <a:r>
              <a:rPr lang="en-US" dirty="0">
                <a:latin typeface="+mn-lt"/>
              </a:rPr>
              <a:t>”</a:t>
            </a:r>
            <a:endParaRPr lang="pl-PL" dirty="0">
              <a:latin typeface="+mn-lt"/>
            </a:endParaRPr>
          </a:p>
        </p:txBody>
      </p:sp>
      <p:sp>
        <p:nvSpPr>
          <p:cNvPr id="6" name="Prostokąt 5">
            <a:extLst>
              <a:ext uri="{FF2B5EF4-FFF2-40B4-BE49-F238E27FC236}">
                <a16:creationId xmlns:a16="http://schemas.microsoft.com/office/drawing/2014/main" id="{098EEEA4-A947-4E83-A917-EEBF478D9496}"/>
              </a:ext>
            </a:extLst>
          </p:cNvPr>
          <p:cNvSpPr/>
          <p:nvPr/>
        </p:nvSpPr>
        <p:spPr>
          <a:xfrm>
            <a:off x="86188" y="3876141"/>
            <a:ext cx="3954929" cy="2828467"/>
          </a:xfrm>
          <a:prstGeom prst="rect">
            <a:avLst/>
          </a:prstGeom>
        </p:spPr>
        <p:txBody>
          <a:bodyPr wrap="none">
            <a:spAutoFit/>
          </a:bodyPr>
          <a:lstStyle/>
          <a:p>
            <a:pPr algn="ctr"/>
            <a:endParaRPr lang="en-US" sz="2540" dirty="0">
              <a:solidFill>
                <a:schemeClr val="accent5">
                  <a:lumMod val="75000"/>
                </a:schemeClr>
              </a:solidFill>
              <a:latin typeface="Century Gothic" panose="020B0502020202020204" pitchFamily="34" charset="0"/>
            </a:endParaRPr>
          </a:p>
          <a:p>
            <a:pPr algn="ctr"/>
            <a:endParaRPr lang="en-US" sz="2540" dirty="0">
              <a:solidFill>
                <a:schemeClr val="accent5">
                  <a:lumMod val="75000"/>
                </a:schemeClr>
              </a:solidFill>
              <a:latin typeface="Century Gothic" panose="020B0502020202020204" pitchFamily="34" charset="0"/>
            </a:endParaRPr>
          </a:p>
          <a:p>
            <a:pPr algn="ctr"/>
            <a:r>
              <a:rPr lang="en-US" sz="2540" dirty="0">
                <a:solidFill>
                  <a:schemeClr val="accent5">
                    <a:lumMod val="75000"/>
                  </a:schemeClr>
                </a:solidFill>
                <a:latin typeface="Century Gothic" panose="020B0502020202020204" pitchFamily="34" charset="0"/>
              </a:rPr>
              <a:t>Np. </a:t>
            </a:r>
            <a:r>
              <a:rPr lang="en-US" sz="2540" dirty="0" err="1">
                <a:solidFill>
                  <a:schemeClr val="accent5">
                    <a:lumMod val="75000"/>
                  </a:schemeClr>
                </a:solidFill>
                <a:latin typeface="Century Gothic" panose="020B0502020202020204" pitchFamily="34" charset="0"/>
              </a:rPr>
              <a:t>nie</a:t>
            </a:r>
            <a:r>
              <a:rPr lang="en-US" sz="2540" dirty="0">
                <a:solidFill>
                  <a:schemeClr val="accent5">
                    <a:lumMod val="75000"/>
                  </a:schemeClr>
                </a:solidFill>
                <a:latin typeface="Century Gothic" panose="020B0502020202020204" pitchFamily="34" charset="0"/>
              </a:rPr>
              <a:t> ma </a:t>
            </a:r>
            <a:r>
              <a:rPr lang="en-US" sz="2540" dirty="0" err="1">
                <a:solidFill>
                  <a:schemeClr val="accent5">
                    <a:lumMod val="75000"/>
                  </a:schemeClr>
                </a:solidFill>
                <a:latin typeface="Century Gothic" panose="020B0502020202020204" pitchFamily="34" charset="0"/>
              </a:rPr>
              <a:t>sił</a:t>
            </a:r>
            <a:r>
              <a:rPr lang="en-US" sz="2540" dirty="0">
                <a:solidFill>
                  <a:schemeClr val="accent5">
                    <a:lumMod val="75000"/>
                  </a:schemeClr>
                </a:solidFill>
                <a:latin typeface="Century Gothic" panose="020B0502020202020204" pitchFamily="34" charset="0"/>
              </a:rPr>
              <a:t>  F=0     =&gt; </a:t>
            </a:r>
          </a:p>
          <a:p>
            <a:pPr algn="ctr"/>
            <a:endParaRPr lang="en-US" sz="2540" dirty="0">
              <a:solidFill>
                <a:schemeClr val="accent5">
                  <a:lumMod val="75000"/>
                </a:schemeClr>
              </a:solidFill>
              <a:latin typeface="Century Gothic" panose="020B0502020202020204" pitchFamily="34" charset="0"/>
            </a:endParaRPr>
          </a:p>
          <a:p>
            <a:pPr algn="ctr"/>
            <a:endParaRPr lang="en-US" sz="2540" dirty="0">
              <a:solidFill>
                <a:schemeClr val="accent5">
                  <a:lumMod val="75000"/>
                </a:schemeClr>
              </a:solidFill>
              <a:latin typeface="Century Gothic" panose="020B0502020202020204" pitchFamily="34" charset="0"/>
            </a:endParaRPr>
          </a:p>
          <a:p>
            <a:pPr algn="ctr"/>
            <a:endParaRPr lang="en-US" sz="2540" dirty="0">
              <a:solidFill>
                <a:schemeClr val="accent5">
                  <a:lumMod val="75000"/>
                </a:schemeClr>
              </a:solidFill>
              <a:latin typeface="Century Gothic" panose="020B0502020202020204" pitchFamily="34" charset="0"/>
            </a:endParaRPr>
          </a:p>
          <a:p>
            <a:pPr algn="ctr"/>
            <a:r>
              <a:rPr lang="en-US" sz="2540" dirty="0" err="1">
                <a:solidFill>
                  <a:schemeClr val="accent5">
                    <a:lumMod val="75000"/>
                  </a:schemeClr>
                </a:solidFill>
                <a:latin typeface="Century Gothic" panose="020B0502020202020204" pitchFamily="34" charset="0"/>
              </a:rPr>
              <a:t>Siła</a:t>
            </a:r>
            <a:r>
              <a:rPr lang="en-US" sz="2540" dirty="0">
                <a:solidFill>
                  <a:schemeClr val="accent5">
                    <a:lumMod val="75000"/>
                  </a:schemeClr>
                </a:solidFill>
                <a:latin typeface="Century Gothic" panose="020B0502020202020204" pitchFamily="34" charset="0"/>
              </a:rPr>
              <a:t> </a:t>
            </a:r>
            <a:r>
              <a:rPr lang="en-US" sz="2540" dirty="0" err="1">
                <a:solidFill>
                  <a:schemeClr val="accent5">
                    <a:lumMod val="75000"/>
                  </a:schemeClr>
                </a:solidFill>
                <a:latin typeface="Century Gothic" panose="020B0502020202020204" pitchFamily="34" charset="0"/>
              </a:rPr>
              <a:t>constans</a:t>
            </a:r>
            <a:r>
              <a:rPr lang="en-US" sz="2540" dirty="0">
                <a:solidFill>
                  <a:schemeClr val="accent5">
                    <a:lumMod val="75000"/>
                  </a:schemeClr>
                </a:solidFill>
                <a:latin typeface="Century Gothic" panose="020B0502020202020204" pitchFamily="34" charset="0"/>
              </a:rPr>
              <a:t> F=mg   =&gt; </a:t>
            </a:r>
          </a:p>
        </p:txBody>
      </p:sp>
      <p:sp>
        <p:nvSpPr>
          <p:cNvPr id="9" name="Prostokąt 8">
            <a:extLst>
              <a:ext uri="{FF2B5EF4-FFF2-40B4-BE49-F238E27FC236}">
                <a16:creationId xmlns:a16="http://schemas.microsoft.com/office/drawing/2014/main" id="{F994CFA1-96CA-4062-AF49-6830FA4308C7}"/>
              </a:ext>
            </a:extLst>
          </p:cNvPr>
          <p:cNvSpPr/>
          <p:nvPr/>
        </p:nvSpPr>
        <p:spPr>
          <a:xfrm>
            <a:off x="2477728" y="171156"/>
            <a:ext cx="4101078" cy="483209"/>
          </a:xfrm>
          <a:prstGeom prst="rect">
            <a:avLst/>
          </a:prstGeom>
        </p:spPr>
        <p:txBody>
          <a:bodyPr wrap="square">
            <a:spAutoFit/>
          </a:bodyPr>
          <a:lstStyle/>
          <a:p>
            <a:pPr algn="ctr"/>
            <a:r>
              <a:rPr lang="en-US" sz="2540" dirty="0" err="1">
                <a:solidFill>
                  <a:schemeClr val="accent5">
                    <a:lumMod val="75000"/>
                  </a:schemeClr>
                </a:solidFill>
                <a:latin typeface="Century Gothic" panose="020B0502020202020204" pitchFamily="34" charset="0"/>
              </a:rPr>
              <a:t>Równania</a:t>
            </a:r>
            <a:r>
              <a:rPr lang="en-US" sz="2540" dirty="0">
                <a:solidFill>
                  <a:schemeClr val="accent5">
                    <a:lumMod val="75000"/>
                  </a:schemeClr>
                </a:solidFill>
                <a:latin typeface="Century Gothic" panose="020B0502020202020204" pitchFamily="34" charset="0"/>
              </a:rPr>
              <a:t> </a:t>
            </a:r>
            <a:r>
              <a:rPr lang="en-US" sz="2540" dirty="0" err="1">
                <a:solidFill>
                  <a:schemeClr val="accent5">
                    <a:lumMod val="75000"/>
                  </a:schemeClr>
                </a:solidFill>
                <a:latin typeface="Century Gothic" panose="020B0502020202020204" pitchFamily="34" charset="0"/>
              </a:rPr>
              <a:t>różniczkowe</a:t>
            </a:r>
            <a:endParaRPr lang="en-US" sz="2540" dirty="0">
              <a:solidFill>
                <a:schemeClr val="accent5">
                  <a:lumMod val="75000"/>
                </a:schemeClr>
              </a:solidFill>
              <a:latin typeface="Century Gothic" panose="020B0502020202020204" pitchFamily="34" charset="0"/>
            </a:endParaRPr>
          </a:p>
        </p:txBody>
      </p:sp>
      <p:sp>
        <p:nvSpPr>
          <p:cNvPr id="7" name="Symbol zastępczy zawartości 1">
            <a:extLst>
              <a:ext uri="{FF2B5EF4-FFF2-40B4-BE49-F238E27FC236}">
                <a16:creationId xmlns:a16="http://schemas.microsoft.com/office/drawing/2014/main" id="{BC15FEC9-D6F1-456D-BF35-8727CFD9E39A}"/>
              </a:ext>
            </a:extLst>
          </p:cNvPr>
          <p:cNvSpPr txBox="1">
            <a:spLocks/>
          </p:cNvSpPr>
          <p:nvPr/>
        </p:nvSpPr>
        <p:spPr>
          <a:xfrm>
            <a:off x="735026" y="3655923"/>
            <a:ext cx="3432789" cy="450316"/>
          </a:xfrm>
          <a:prstGeom prst="rect">
            <a:avLst/>
          </a:prstGeom>
          <a:noFill/>
          <a:ln>
            <a:noFill/>
          </a:ln>
        </p:spPr>
        <p:txBody>
          <a:bodyPr lIns="0" tIns="0" rIns="0" bIns="0"/>
          <a:lstStyle>
            <a:defPPr marL="432000" lvl="0" indent="-324000">
              <a:spcBef>
                <a:spcPts val="0"/>
              </a:spcBef>
              <a:spcAft>
                <a:spcPts val="1417"/>
              </a:spcAft>
              <a:buSzPct val="45000"/>
              <a:buFont typeface="StarSymbol"/>
              <a:buNone/>
              <a:defRPr lang="es-CL" sz="3200" b="0" i="0" u="none" strike="noStrike" kern="1200">
                <a:ln>
                  <a:noFill/>
                </a:ln>
                <a:latin typeface="Arial" pitchFamily="18"/>
                <a:ea typeface="Arial Unicode MS" pitchFamily="2"/>
                <a:cs typeface="Tahoma" pitchFamily="2"/>
              </a:defRPr>
            </a:defPPr>
            <a:lvl1pPr marL="432000" lvl="0" indent="-324000" rtl="0" hangingPunct="0">
              <a:spcBef>
                <a:spcPts val="0"/>
              </a:spcBef>
              <a:spcAft>
                <a:spcPts val="1417"/>
              </a:spcAft>
              <a:buSzPct val="45000"/>
              <a:buFont typeface="StarSymbol"/>
              <a:buChar char="●"/>
              <a:tabLst/>
              <a:defRPr lang="es-CL" sz="3200" b="0" i="0" u="none" strike="noStrike" kern="1200">
                <a:ln>
                  <a:noFill/>
                </a:ln>
                <a:latin typeface="Arial" pitchFamily="18"/>
                <a:ea typeface="Arial Unicode MS" pitchFamily="2"/>
                <a:cs typeface="Tahoma" pitchFamily="2"/>
              </a:defRPr>
            </a:lvl1pPr>
            <a:lvl2pPr marL="864000" lvl="1" indent="-324000">
              <a:spcBef>
                <a:spcPts val="0"/>
              </a:spcBef>
              <a:spcAft>
                <a:spcPts val="1134"/>
              </a:spcAft>
              <a:buSzPct val="45000"/>
              <a:buFont typeface="StarSymbol"/>
              <a:buChar char="●"/>
              <a:defRPr lang="es-CL" sz="2800" b="0" i="0" u="none" strike="noStrike" kern="1200">
                <a:ln>
                  <a:noFill/>
                </a:ln>
                <a:latin typeface="Arial" pitchFamily="18"/>
                <a:ea typeface="Arial Unicode MS" pitchFamily="2"/>
                <a:cs typeface="Tahoma" pitchFamily="2"/>
              </a:defRPr>
            </a:lvl2pPr>
            <a:lvl3pPr marL="1295999" lvl="2" indent="-288000">
              <a:spcBef>
                <a:spcPts val="0"/>
              </a:spcBef>
              <a:spcAft>
                <a:spcPts val="850"/>
              </a:spcAft>
              <a:buSzPct val="75000"/>
              <a:buFont typeface="StarSymbol"/>
              <a:buChar char="–"/>
              <a:defRPr lang="es-CL" sz="2400" b="0" i="0" u="none" strike="noStrike" kern="1200">
                <a:ln>
                  <a:noFill/>
                </a:ln>
                <a:latin typeface="Arial" pitchFamily="18"/>
                <a:ea typeface="Arial Unicode MS" pitchFamily="2"/>
                <a:cs typeface="Tahoma" pitchFamily="2"/>
              </a:defRPr>
            </a:lvl3pPr>
            <a:lvl4pPr marL="1728000" lvl="3" indent="-216000">
              <a:spcBef>
                <a:spcPts val="0"/>
              </a:spcBef>
              <a:spcAft>
                <a:spcPts val="567"/>
              </a:spcAft>
              <a:buSzPct val="45000"/>
              <a:buFont typeface="StarSymbol"/>
              <a:buChar char="●"/>
              <a:defRPr lang="es-CL" sz="2000" b="0" i="0" u="none" strike="noStrike" kern="1200">
                <a:ln>
                  <a:noFill/>
                </a:ln>
                <a:latin typeface="Arial" pitchFamily="18"/>
                <a:ea typeface="Arial Unicode MS" pitchFamily="2"/>
                <a:cs typeface="Tahoma" pitchFamily="2"/>
              </a:defRPr>
            </a:lvl4pPr>
            <a:lvl5pPr marL="2160000" lvl="4" indent="-216000">
              <a:spcBef>
                <a:spcPts val="0"/>
              </a:spcBef>
              <a:spcAft>
                <a:spcPts val="283"/>
              </a:spcAft>
              <a:buSzPct val="75000"/>
              <a:buFont typeface="StarSymbol"/>
              <a:buChar char="–"/>
              <a:defRPr lang="es-CL" sz="2000" b="0" i="0" u="none" strike="noStrike" kern="1200">
                <a:ln>
                  <a:noFill/>
                </a:ln>
                <a:latin typeface="Arial" pitchFamily="18"/>
                <a:ea typeface="Arial Unicode MS" pitchFamily="2"/>
                <a:cs typeface="Tahoma" pitchFamily="2"/>
              </a:defRPr>
            </a:lvl5pPr>
            <a:lvl6pPr marL="2592000" lvl="5" indent="-216000">
              <a:spcBef>
                <a:spcPts val="0"/>
              </a:spcBef>
              <a:spcAft>
                <a:spcPts val="283"/>
              </a:spcAft>
              <a:buSzPct val="45000"/>
              <a:buFont typeface="StarSymbol"/>
              <a:buChar char="●"/>
              <a:defRPr lang="es-CL" sz="2000" b="0" i="0" u="none" strike="noStrike" kern="1200">
                <a:ln>
                  <a:noFill/>
                </a:ln>
                <a:latin typeface="Arial" pitchFamily="18"/>
                <a:ea typeface="Arial Unicode MS" pitchFamily="2"/>
                <a:cs typeface="Tahoma" pitchFamily="2"/>
              </a:defRPr>
            </a:lvl6pPr>
            <a:lvl7pPr marL="3024000" lvl="6" indent="-216000">
              <a:spcBef>
                <a:spcPts val="0"/>
              </a:spcBef>
              <a:spcAft>
                <a:spcPts val="283"/>
              </a:spcAft>
              <a:buSzPct val="45000"/>
              <a:buFont typeface="StarSymbol"/>
              <a:buChar char="●"/>
              <a:defRPr lang="es-CL" sz="2000" b="0" i="0" u="none" strike="noStrike" kern="1200">
                <a:ln>
                  <a:noFill/>
                </a:ln>
                <a:latin typeface="Arial" pitchFamily="18"/>
                <a:ea typeface="Arial Unicode MS" pitchFamily="2"/>
                <a:cs typeface="Tahoma" pitchFamily="2"/>
              </a:defRPr>
            </a:lvl7pPr>
            <a:lvl8pPr marL="3456000" lvl="7" indent="-216000">
              <a:spcBef>
                <a:spcPts val="0"/>
              </a:spcBef>
              <a:spcAft>
                <a:spcPts val="283"/>
              </a:spcAft>
              <a:buSzPct val="45000"/>
              <a:buFont typeface="StarSymbol"/>
              <a:buChar char="●"/>
              <a:defRPr lang="es-CL" sz="2000" b="0" i="0" u="none" strike="noStrike" kern="1200">
                <a:ln>
                  <a:noFill/>
                </a:ln>
                <a:latin typeface="Arial" pitchFamily="18"/>
                <a:ea typeface="Arial Unicode MS" pitchFamily="2"/>
                <a:cs typeface="Tahoma" pitchFamily="2"/>
              </a:defRPr>
            </a:lvl8pPr>
            <a:lvl9pPr marL="3887999" lvl="8" indent="-216000">
              <a:spcBef>
                <a:spcPts val="0"/>
              </a:spcBef>
              <a:spcAft>
                <a:spcPts val="283"/>
              </a:spcAft>
              <a:buSzPct val="45000"/>
              <a:buFont typeface="StarSymbol"/>
              <a:buChar char="●"/>
              <a:defRPr lang="es-CL" sz="2000" b="0" i="0" u="none" strike="noStrike" kern="1200">
                <a:ln>
                  <a:noFill/>
                </a:ln>
                <a:latin typeface="Arial" pitchFamily="18"/>
                <a:ea typeface="Arial Unicode MS" pitchFamily="2"/>
                <a:cs typeface="Tahoma" pitchFamily="2"/>
              </a:defRPr>
            </a:lvl9pPr>
          </a:lstStyle>
          <a:p>
            <a:pPr marL="97967" indent="0">
              <a:buNone/>
            </a:pPr>
            <a:r>
              <a:rPr lang="en-US" sz="2540" dirty="0" err="1">
                <a:solidFill>
                  <a:srgbClr val="FF0000"/>
                </a:solidFill>
              </a:rPr>
              <a:t>szukamy</a:t>
            </a:r>
            <a:r>
              <a:rPr lang="en-US" sz="2540" dirty="0">
                <a:solidFill>
                  <a:srgbClr val="FF0000"/>
                </a:solidFill>
              </a:rPr>
              <a:t> </a:t>
            </a:r>
            <a:r>
              <a:rPr lang="en-US" sz="2540" dirty="0" err="1">
                <a:solidFill>
                  <a:srgbClr val="FF0000"/>
                </a:solidFill>
              </a:rPr>
              <a:t>funkcji</a:t>
            </a:r>
            <a:r>
              <a:rPr lang="en-US" sz="2540" dirty="0">
                <a:solidFill>
                  <a:srgbClr val="FF0000"/>
                </a:solidFill>
              </a:rPr>
              <a:t>  x(t)</a:t>
            </a:r>
          </a:p>
          <a:p>
            <a:endParaRPr lang="en-US" sz="2903" dirty="0">
              <a:solidFill>
                <a:sysClr val="windowText" lastClr="000000"/>
              </a:solidFill>
            </a:endParaRPr>
          </a:p>
          <a:p>
            <a:endParaRPr lang="en-US" sz="2903" dirty="0">
              <a:solidFill>
                <a:sysClr val="windowText" lastClr="000000"/>
              </a:solidFill>
            </a:endParaRPr>
          </a:p>
          <a:p>
            <a:endParaRPr lang="pl-PL" sz="2903" dirty="0">
              <a:solidFill>
                <a:sysClr val="windowText" lastClr="000000"/>
              </a:solidFill>
            </a:endParaRPr>
          </a:p>
        </p:txBody>
      </p:sp>
      <p:pic>
        <p:nvPicPr>
          <p:cNvPr id="4" name="Obraz 3">
            <a:extLst>
              <a:ext uri="{FF2B5EF4-FFF2-40B4-BE49-F238E27FC236}">
                <a16:creationId xmlns:a16="http://schemas.microsoft.com/office/drawing/2014/main" id="{92B5E744-D7D1-493A-A45B-C066A67A655C}"/>
              </a:ext>
            </a:extLst>
          </p:cNvPr>
          <p:cNvPicPr>
            <a:picLocks noChangeAspect="1"/>
          </p:cNvPicPr>
          <p:nvPr/>
        </p:nvPicPr>
        <p:blipFill>
          <a:blip r:embed="rId2"/>
          <a:stretch>
            <a:fillRect/>
          </a:stretch>
        </p:blipFill>
        <p:spPr>
          <a:xfrm>
            <a:off x="1425992" y="1973312"/>
            <a:ext cx="1399875" cy="423419"/>
          </a:xfrm>
          <a:prstGeom prst="rect">
            <a:avLst/>
          </a:prstGeom>
        </p:spPr>
      </p:pic>
      <p:pic>
        <p:nvPicPr>
          <p:cNvPr id="10" name="Obraz 9">
            <a:extLst>
              <a:ext uri="{FF2B5EF4-FFF2-40B4-BE49-F238E27FC236}">
                <a16:creationId xmlns:a16="http://schemas.microsoft.com/office/drawing/2014/main" id="{ACEA6FFA-30EF-4ADD-ABE8-45384E2CAC0A}"/>
              </a:ext>
            </a:extLst>
          </p:cNvPr>
          <p:cNvPicPr>
            <a:picLocks noChangeAspect="1"/>
          </p:cNvPicPr>
          <p:nvPr/>
        </p:nvPicPr>
        <p:blipFill>
          <a:blip r:embed="rId3"/>
          <a:stretch>
            <a:fillRect/>
          </a:stretch>
        </p:blipFill>
        <p:spPr>
          <a:xfrm>
            <a:off x="469770" y="2339859"/>
            <a:ext cx="2203508" cy="1019662"/>
          </a:xfrm>
          <a:prstGeom prst="rect">
            <a:avLst/>
          </a:prstGeom>
        </p:spPr>
      </p:pic>
      <p:pic>
        <p:nvPicPr>
          <p:cNvPr id="12" name="Obraz 11">
            <a:extLst>
              <a:ext uri="{FF2B5EF4-FFF2-40B4-BE49-F238E27FC236}">
                <a16:creationId xmlns:a16="http://schemas.microsoft.com/office/drawing/2014/main" id="{75CC7B8B-913E-42F9-B7FC-1BB154788A8F}"/>
              </a:ext>
            </a:extLst>
          </p:cNvPr>
          <p:cNvPicPr>
            <a:picLocks noChangeAspect="1"/>
          </p:cNvPicPr>
          <p:nvPr/>
        </p:nvPicPr>
        <p:blipFill>
          <a:blip r:embed="rId4"/>
          <a:stretch>
            <a:fillRect/>
          </a:stretch>
        </p:blipFill>
        <p:spPr>
          <a:xfrm>
            <a:off x="4137983" y="4547934"/>
            <a:ext cx="2480027" cy="570320"/>
          </a:xfrm>
          <a:prstGeom prst="rect">
            <a:avLst/>
          </a:prstGeom>
        </p:spPr>
      </p:pic>
      <p:pic>
        <p:nvPicPr>
          <p:cNvPr id="14" name="Obraz 13">
            <a:extLst>
              <a:ext uri="{FF2B5EF4-FFF2-40B4-BE49-F238E27FC236}">
                <a16:creationId xmlns:a16="http://schemas.microsoft.com/office/drawing/2014/main" id="{C66CF253-0759-482E-8020-EFE6ED436BB8}"/>
              </a:ext>
            </a:extLst>
          </p:cNvPr>
          <p:cNvPicPr>
            <a:picLocks noChangeAspect="1"/>
          </p:cNvPicPr>
          <p:nvPr/>
        </p:nvPicPr>
        <p:blipFill>
          <a:blip r:embed="rId5"/>
          <a:stretch>
            <a:fillRect/>
          </a:stretch>
        </p:blipFill>
        <p:spPr>
          <a:xfrm>
            <a:off x="4047250" y="5036271"/>
            <a:ext cx="2661491" cy="570320"/>
          </a:xfrm>
          <a:prstGeom prst="rect">
            <a:avLst/>
          </a:prstGeom>
        </p:spPr>
      </p:pic>
      <p:pic>
        <p:nvPicPr>
          <p:cNvPr id="16" name="Obraz 15">
            <a:extLst>
              <a:ext uri="{FF2B5EF4-FFF2-40B4-BE49-F238E27FC236}">
                <a16:creationId xmlns:a16="http://schemas.microsoft.com/office/drawing/2014/main" id="{9DAE955A-B199-4927-969A-23416D1C6F9F}"/>
              </a:ext>
            </a:extLst>
          </p:cNvPr>
          <p:cNvPicPr>
            <a:picLocks noChangeAspect="1"/>
          </p:cNvPicPr>
          <p:nvPr/>
        </p:nvPicPr>
        <p:blipFill>
          <a:blip r:embed="rId6"/>
          <a:stretch>
            <a:fillRect/>
          </a:stretch>
        </p:blipFill>
        <p:spPr>
          <a:xfrm>
            <a:off x="3831572" y="5965453"/>
            <a:ext cx="3767566" cy="890044"/>
          </a:xfrm>
          <a:prstGeom prst="rect">
            <a:avLst/>
          </a:prstGeom>
        </p:spPr>
      </p:pic>
      <p:pic>
        <p:nvPicPr>
          <p:cNvPr id="15362" name="Picture 2" descr="IRC? Ale, że co, gdzie i jak? (spoczywaj w pokoj…ach) – Souler&amp;#39;s Lab  Technology – Blog technologiczny">
            <a:extLst>
              <a:ext uri="{FF2B5EF4-FFF2-40B4-BE49-F238E27FC236}">
                <a16:creationId xmlns:a16="http://schemas.microsoft.com/office/drawing/2014/main" id="{331A965F-57C5-4BD5-90F8-37DEB1B3E43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9012" y="1318305"/>
            <a:ext cx="4040329" cy="3030406"/>
          </a:xfrm>
          <a:prstGeom prst="rect">
            <a:avLst/>
          </a:prstGeom>
          <a:noFill/>
          <a:extLst>
            <a:ext uri="{909E8E84-426E-40DD-AFC4-6F175D3DCCD1}">
              <a14:hiddenFill xmlns:a14="http://schemas.microsoft.com/office/drawing/2010/main">
                <a:solidFill>
                  <a:srgbClr val="FFFFFF"/>
                </a:solidFill>
              </a14:hiddenFill>
            </a:ext>
          </a:extLst>
        </p:spPr>
      </p:pic>
      <p:pic>
        <p:nvPicPr>
          <p:cNvPr id="18" name="Obraz 17">
            <a:extLst>
              <a:ext uri="{FF2B5EF4-FFF2-40B4-BE49-F238E27FC236}">
                <a16:creationId xmlns:a16="http://schemas.microsoft.com/office/drawing/2014/main" id="{4B115BA2-4BCA-41E3-9A8E-BF6426DCC0DA}"/>
              </a:ext>
            </a:extLst>
          </p:cNvPr>
          <p:cNvPicPr>
            <a:picLocks noChangeAspect="1"/>
          </p:cNvPicPr>
          <p:nvPr/>
        </p:nvPicPr>
        <p:blipFill>
          <a:blip r:embed="rId8">
            <a:duotone>
              <a:prstClr val="black"/>
              <a:schemeClr val="accent3">
                <a:tint val="45000"/>
                <a:satMod val="400000"/>
              </a:schemeClr>
            </a:duotone>
          </a:blip>
          <a:stretch>
            <a:fillRect/>
          </a:stretch>
        </p:blipFill>
        <p:spPr>
          <a:xfrm>
            <a:off x="6286500" y="2033085"/>
            <a:ext cx="1323000" cy="1538371"/>
          </a:xfrm>
          <a:prstGeom prst="rect">
            <a:avLst/>
          </a:prstGeom>
        </p:spPr>
      </p:pic>
    </p:spTree>
    <p:extLst>
      <p:ext uri="{BB962C8B-B14F-4D97-AF65-F5344CB8AC3E}">
        <p14:creationId xmlns:p14="http://schemas.microsoft.com/office/powerpoint/2010/main" val="15428472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22B49"/>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AF552BD-2185-40AA-9AFE-3899FA266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5" y="-18540"/>
            <a:ext cx="9150755" cy="5147480"/>
          </a:xfrm>
          <a:prstGeom prst="rect">
            <a:avLst/>
          </a:prstGeom>
          <a:noFill/>
          <a:extLst>
            <a:ext uri="{909E8E84-426E-40DD-AFC4-6F175D3DCCD1}">
              <a14:hiddenFill xmlns:a14="http://schemas.microsoft.com/office/drawing/2010/main">
                <a:solidFill>
                  <a:srgbClr val="FFFFFF"/>
                </a:solidFill>
              </a14:hiddenFill>
            </a:ext>
          </a:extLst>
        </p:spPr>
      </p:pic>
      <p:sp>
        <p:nvSpPr>
          <p:cNvPr id="13" name="1 CuadroTexto">
            <a:extLst>
              <a:ext uri="{FF2B5EF4-FFF2-40B4-BE49-F238E27FC236}">
                <a16:creationId xmlns:a16="http://schemas.microsoft.com/office/drawing/2014/main" id="{CC40239B-670A-4F5E-894B-5F0F3E9B1FCB}"/>
              </a:ext>
            </a:extLst>
          </p:cNvPr>
          <p:cNvSpPr txBox="1"/>
          <p:nvPr/>
        </p:nvSpPr>
        <p:spPr>
          <a:xfrm>
            <a:off x="-260063" y="5467611"/>
            <a:ext cx="8295320" cy="749437"/>
          </a:xfrm>
          <a:prstGeom prst="rect">
            <a:avLst/>
          </a:prstGeom>
          <a:noFill/>
          <a:ln>
            <a:noFill/>
          </a:ln>
        </p:spPr>
        <p:txBody>
          <a:bodyPr vert="horz" lIns="81638" tIns="40819" rIns="81638" bIns="40819" compatLnSpc="0"/>
          <a:lstStyle/>
          <a:p>
            <a:pPr lvl="0" algn="ctr" hangingPunct="0"/>
            <a:r>
              <a:rPr lang="pl-PL" sz="4354" dirty="0">
                <a:solidFill>
                  <a:srgbClr val="26B2C7"/>
                </a:solidFill>
                <a:effectLst>
                  <a:outerShdw blurRad="38100" dist="38100" dir="2700000" algn="tl">
                    <a:srgbClr val="000000">
                      <a:alpha val="43137"/>
                    </a:srgbClr>
                  </a:outerShdw>
                </a:effectLst>
                <a:latin typeface="Century Gothic" panose="020B0502020202020204" pitchFamily="34" charset="0"/>
                <a:ea typeface="Arial Unicode MS" pitchFamily="2"/>
                <a:cs typeface="Segoe UI Semibold" panose="020B0702040204020203" pitchFamily="34" charset="0"/>
              </a:rPr>
              <a:t>Wszędzie obliczenia</a:t>
            </a:r>
            <a:endParaRPr lang="en-US" sz="4354" dirty="0">
              <a:solidFill>
                <a:srgbClr val="26B2C7"/>
              </a:solidFill>
              <a:effectLst>
                <a:outerShdw blurRad="38100" dist="38100" dir="2700000" algn="tl">
                  <a:srgbClr val="000000">
                    <a:alpha val="43137"/>
                  </a:srgbClr>
                </a:outerShdw>
              </a:effectLst>
              <a:latin typeface="Century Gothic" panose="020B0502020202020204" pitchFamily="34" charset="0"/>
              <a:ea typeface="Arial Unicode MS" pitchFamily="2"/>
              <a:cs typeface="Segoe UI Semibold" panose="020B07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7215B-F272-F32F-78B2-AFA358B11BB9}"/>
              </a:ext>
            </a:extLst>
          </p:cNvPr>
          <p:cNvSpPr>
            <a:spLocks noGrp="1"/>
          </p:cNvSpPr>
          <p:nvPr>
            <p:ph type="title"/>
          </p:nvPr>
        </p:nvSpPr>
        <p:spPr>
          <a:xfrm>
            <a:off x="783586" y="424396"/>
            <a:ext cx="7392913" cy="428666"/>
          </a:xfrm>
        </p:spPr>
        <p:txBody>
          <a:bodyPr>
            <a:normAutofit fontScale="90000"/>
          </a:bodyPr>
          <a:lstStyle/>
          <a:p>
            <a:r>
              <a:rPr lang="pl-PL" dirty="0"/>
              <a:t>   </a:t>
            </a:r>
            <a:r>
              <a:rPr lang="en-US" dirty="0"/>
              <a:t>ChatGPT        </a:t>
            </a:r>
            <a:r>
              <a:rPr lang="pl-PL" dirty="0"/>
              <a:t>   </a:t>
            </a:r>
            <a:r>
              <a:rPr lang="en-US" dirty="0"/>
              <a:t>              Gemini</a:t>
            </a:r>
          </a:p>
        </p:txBody>
      </p:sp>
      <p:pic>
        <p:nvPicPr>
          <p:cNvPr id="4" name="Content Placeholder 3">
            <a:extLst>
              <a:ext uri="{FF2B5EF4-FFF2-40B4-BE49-F238E27FC236}">
                <a16:creationId xmlns:a16="http://schemas.microsoft.com/office/drawing/2014/main" id="{3D9EB942-6306-BD78-7C10-D6FC138BF25E}"/>
              </a:ext>
            </a:extLst>
          </p:cNvPr>
          <p:cNvPicPr>
            <a:picLocks noGrp="1" noChangeAspect="1"/>
          </p:cNvPicPr>
          <p:nvPr>
            <p:ph idx="1"/>
          </p:nvPr>
        </p:nvPicPr>
        <p:blipFill>
          <a:blip r:embed="rId2"/>
          <a:stretch>
            <a:fillRect/>
          </a:stretch>
        </p:blipFill>
        <p:spPr>
          <a:xfrm>
            <a:off x="184144" y="1273523"/>
            <a:ext cx="4352509" cy="4513839"/>
          </a:xfrm>
        </p:spPr>
      </p:pic>
      <p:pic>
        <p:nvPicPr>
          <p:cNvPr id="5" name="Picture 4">
            <a:extLst>
              <a:ext uri="{FF2B5EF4-FFF2-40B4-BE49-F238E27FC236}">
                <a16:creationId xmlns:a16="http://schemas.microsoft.com/office/drawing/2014/main" id="{A595B9AC-E650-11AA-2DAA-DDDD7BC473F9}"/>
              </a:ext>
            </a:extLst>
          </p:cNvPr>
          <p:cNvPicPr>
            <a:picLocks noChangeAspect="1"/>
          </p:cNvPicPr>
          <p:nvPr/>
        </p:nvPicPr>
        <p:blipFill>
          <a:blip r:embed="rId3"/>
          <a:stretch>
            <a:fillRect/>
          </a:stretch>
        </p:blipFill>
        <p:spPr>
          <a:xfrm>
            <a:off x="4706301" y="1264044"/>
            <a:ext cx="4253556" cy="4532796"/>
          </a:xfrm>
          <a:prstGeom prst="rect">
            <a:avLst/>
          </a:prstGeom>
        </p:spPr>
      </p:pic>
    </p:spTree>
    <p:extLst>
      <p:ext uri="{BB962C8B-B14F-4D97-AF65-F5344CB8AC3E}">
        <p14:creationId xmlns:p14="http://schemas.microsoft.com/office/powerpoint/2010/main" val="9695942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A7172DA-56FF-2955-90D5-9326E19ADF8B}"/>
              </a:ext>
            </a:extLst>
          </p:cNvPr>
          <p:cNvPicPr>
            <a:picLocks noGrp="1" noChangeAspect="1"/>
          </p:cNvPicPr>
          <p:nvPr>
            <p:ph idx="1"/>
          </p:nvPr>
        </p:nvPicPr>
        <p:blipFill>
          <a:blip r:embed="rId2"/>
          <a:stretch>
            <a:fillRect/>
          </a:stretch>
        </p:blipFill>
        <p:spPr>
          <a:xfrm>
            <a:off x="1" y="360"/>
            <a:ext cx="3566842" cy="6857280"/>
          </a:xfrm>
        </p:spPr>
      </p:pic>
      <p:pic>
        <p:nvPicPr>
          <p:cNvPr id="5" name="Picture 4">
            <a:extLst>
              <a:ext uri="{FF2B5EF4-FFF2-40B4-BE49-F238E27FC236}">
                <a16:creationId xmlns:a16="http://schemas.microsoft.com/office/drawing/2014/main" id="{E8DB2427-4598-F66C-5B71-9DBFC390C446}"/>
              </a:ext>
            </a:extLst>
          </p:cNvPr>
          <p:cNvPicPr>
            <a:picLocks noChangeAspect="1"/>
          </p:cNvPicPr>
          <p:nvPr/>
        </p:nvPicPr>
        <p:blipFill>
          <a:blip r:embed="rId3"/>
          <a:stretch>
            <a:fillRect/>
          </a:stretch>
        </p:blipFill>
        <p:spPr>
          <a:xfrm>
            <a:off x="4572001" y="361"/>
            <a:ext cx="4572000" cy="6846771"/>
          </a:xfrm>
          <a:prstGeom prst="rect">
            <a:avLst/>
          </a:prstGeom>
        </p:spPr>
      </p:pic>
      <p:sp>
        <p:nvSpPr>
          <p:cNvPr id="6" name="Arrow: Right 5">
            <a:extLst>
              <a:ext uri="{FF2B5EF4-FFF2-40B4-BE49-F238E27FC236}">
                <a16:creationId xmlns:a16="http://schemas.microsoft.com/office/drawing/2014/main" id="{94B9DBF3-EEB9-3D98-6BF0-2D7050B344AD}"/>
              </a:ext>
            </a:extLst>
          </p:cNvPr>
          <p:cNvSpPr/>
          <p:nvPr/>
        </p:nvSpPr>
        <p:spPr>
          <a:xfrm>
            <a:off x="3697569" y="4270740"/>
            <a:ext cx="743705" cy="174287"/>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2A64C7A1-A9AF-44C7-379C-4D49C86E913D}"/>
              </a:ext>
            </a:extLst>
          </p:cNvPr>
          <p:cNvSpPr>
            <a:spLocks noGrp="1"/>
          </p:cNvSpPr>
          <p:nvPr>
            <p:ph type="title"/>
          </p:nvPr>
        </p:nvSpPr>
        <p:spPr>
          <a:xfrm rot="16200000">
            <a:off x="2576265" y="2661827"/>
            <a:ext cx="2299404" cy="415077"/>
          </a:xfrm>
        </p:spPr>
        <p:txBody>
          <a:bodyPr>
            <a:normAutofit fontScale="90000"/>
          </a:bodyPr>
          <a:lstStyle/>
          <a:p>
            <a:r>
              <a:rPr lang="en-US" dirty="0"/>
              <a:t>GPT + </a:t>
            </a:r>
            <a:r>
              <a:rPr lang="en-US" dirty="0" err="1"/>
              <a:t>Colab</a:t>
            </a:r>
          </a:p>
        </p:txBody>
      </p:sp>
    </p:spTree>
    <p:extLst>
      <p:ext uri="{BB962C8B-B14F-4D97-AF65-F5344CB8AC3E}">
        <p14:creationId xmlns:p14="http://schemas.microsoft.com/office/powerpoint/2010/main" val="7001041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Enhance the scene where a professor, similar to those from Hogwarts, is teaching students using magic in the form of mathematics to make it more epic. The classroom should be filled with more students of various ages, all more intensely engaged and amazed as the professor demonstrates more dramatic spells that manifest as complex, glowing formulas, equations, and 3D geometric objects floating in the air. The room should overflow with more magical items resembling advanced mathematical and computer tools and symbols, like futuristic calculators, glowing protractors, and holographic icons. The atmosphere should intensify with a blend of even more enchanting, scholarly, and fantastical elements. Add more dynamic lighting, with beams of light highlighting the magical mathematical simulations and equations, creating an even more educational yet mystical environment.">
            <a:extLst>
              <a:ext uri="{FF2B5EF4-FFF2-40B4-BE49-F238E27FC236}">
                <a16:creationId xmlns:a16="http://schemas.microsoft.com/office/drawing/2014/main" id="{E2E49694-F70E-BE44-CDEC-1FB39BC41376}"/>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5" name="AutoShape 4" descr="Enhance the scene where a professor, similar to those from Hogwarts, is teaching students using magic in the form of mathematics to make it more epic. The classroom should be filled with more students of various ages, all more intensely engaged and amazed as the professor demonstrates more dramatic spells that manifest as complex, glowing formulas, equations, and 3D geometric objects floating in the air. The room should overflow with more magical items resembling advanced mathematical and computer tools and symbols, like futuristic calculators, glowing protractors, and holographic icons. The atmosphere should intensify with a blend of even more enchanting, scholarly, and fantastical elements. Add more dynamic lighting, with beams of light highlighting the magical mathematical simulations and equations, creating an even more educational yet mystical environment.">
            <a:extLst>
              <a:ext uri="{FF2B5EF4-FFF2-40B4-BE49-F238E27FC236}">
                <a16:creationId xmlns:a16="http://schemas.microsoft.com/office/drawing/2014/main" id="{42D51560-24AA-01BD-416C-5232D6D21360}"/>
              </a:ext>
            </a:extLst>
          </p:cNvPr>
          <p:cNvSpPr>
            <a:spLocks noGrp="1" noChangeAspect="1" noChangeArrowheads="1"/>
          </p:cNvSpPr>
          <p:nvPr>
            <p:ph idx="1"/>
          </p:nvPr>
        </p:nvSpPr>
        <p:spPr bwMode="auto">
          <a:xfrm>
            <a:off x="343318" y="169297"/>
            <a:ext cx="8228763" cy="452567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pPr marL="97967" indent="0">
              <a:buNone/>
            </a:pPr>
            <a:r>
              <a:rPr lang="pl-PL" sz="3200" dirty="0">
                <a:solidFill>
                  <a:srgbClr val="00B0F0"/>
                </a:solidFill>
              </a:rPr>
              <a:t>Dosłownie rzucamy zaklęcia!</a:t>
            </a:r>
            <a:endParaRPr lang="en-US" sz="3200" dirty="0">
              <a:solidFill>
                <a:srgbClr val="00B0F0"/>
              </a:solidFill>
            </a:endParaRPr>
          </a:p>
        </p:txBody>
      </p:sp>
      <p:pic>
        <p:nvPicPr>
          <p:cNvPr id="10" name="Obraz 9">
            <a:extLst>
              <a:ext uri="{FF2B5EF4-FFF2-40B4-BE49-F238E27FC236}">
                <a16:creationId xmlns:a16="http://schemas.microsoft.com/office/drawing/2014/main" id="{2CA392BF-4644-008A-3B9B-B9F70CB08CBA}"/>
              </a:ext>
            </a:extLst>
          </p:cNvPr>
          <p:cNvPicPr>
            <a:picLocks noChangeAspect="1"/>
          </p:cNvPicPr>
          <p:nvPr/>
        </p:nvPicPr>
        <p:blipFill>
          <a:blip r:embed="rId2"/>
          <a:stretch>
            <a:fillRect/>
          </a:stretch>
        </p:blipFill>
        <p:spPr>
          <a:xfrm>
            <a:off x="0" y="1003696"/>
            <a:ext cx="9144000" cy="5143500"/>
          </a:xfrm>
          <a:prstGeom prst="rect">
            <a:avLst/>
          </a:prstGeom>
        </p:spPr>
      </p:pic>
    </p:spTree>
    <p:extLst>
      <p:ext uri="{BB962C8B-B14F-4D97-AF65-F5344CB8AC3E}">
        <p14:creationId xmlns:p14="http://schemas.microsoft.com/office/powerpoint/2010/main" val="24557635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BA72C-A033-5EA1-11EC-F0EC85761081}"/>
            </a:ext>
          </a:extLst>
        </p:cNvPr>
        <p:cNvGrpSpPr/>
        <p:nvPr/>
      </p:nvGrpSpPr>
      <p:grpSpPr>
        <a:xfrm>
          <a:off x="0" y="0"/>
          <a:ext cx="0" cy="0"/>
          <a:chOff x="0" y="0"/>
          <a:chExt cx="0" cy="0"/>
        </a:xfrm>
      </p:grpSpPr>
      <p:sp>
        <p:nvSpPr>
          <p:cNvPr id="6" name="Prostokąt 5">
            <a:extLst>
              <a:ext uri="{FF2B5EF4-FFF2-40B4-BE49-F238E27FC236}">
                <a16:creationId xmlns:a16="http://schemas.microsoft.com/office/drawing/2014/main" id="{9BFA3638-9A09-8BF3-0E23-DA6C825DF7FD}"/>
              </a:ext>
            </a:extLst>
          </p:cNvPr>
          <p:cNvSpPr/>
          <p:nvPr/>
        </p:nvSpPr>
        <p:spPr>
          <a:xfrm>
            <a:off x="243370" y="130478"/>
            <a:ext cx="7661073" cy="483209"/>
          </a:xfrm>
          <a:prstGeom prst="rect">
            <a:avLst/>
          </a:prstGeom>
        </p:spPr>
        <p:txBody>
          <a:bodyPr wrap="none">
            <a:spAutoFit/>
          </a:bodyPr>
          <a:lstStyle/>
          <a:p>
            <a:pPr algn="ctr"/>
            <a:r>
              <a:rPr lang="pl-PL" sz="2540" dirty="0">
                <a:solidFill>
                  <a:schemeClr val="accent5">
                    <a:lumMod val="75000"/>
                  </a:schemeClr>
                </a:solidFill>
                <a:latin typeface="Century Gothic" panose="020B0502020202020204" pitchFamily="34" charset="0"/>
              </a:rPr>
              <a:t>Jak powinno się używać i </a:t>
            </a:r>
            <a:r>
              <a:rPr lang="pl-PL" sz="2540" dirty="0" err="1">
                <a:solidFill>
                  <a:schemeClr val="accent5">
                    <a:lumMod val="75000"/>
                  </a:schemeClr>
                </a:solidFill>
                <a:latin typeface="Century Gothic" panose="020B0502020202020204" pitchFamily="34" charset="0"/>
              </a:rPr>
              <a:t>nieużywać</a:t>
            </a:r>
            <a:r>
              <a:rPr lang="pl-PL" sz="2540" dirty="0">
                <a:solidFill>
                  <a:schemeClr val="accent5">
                    <a:lumMod val="75000"/>
                  </a:schemeClr>
                </a:solidFill>
                <a:latin typeface="Century Gothic" panose="020B0502020202020204" pitchFamily="34" charset="0"/>
              </a:rPr>
              <a:t> </a:t>
            </a:r>
            <a:r>
              <a:rPr lang="pl-PL" sz="2540" dirty="0" err="1">
                <a:solidFill>
                  <a:schemeClr val="accent5">
                    <a:lumMod val="75000"/>
                  </a:schemeClr>
                </a:solidFill>
                <a:latin typeface="Century Gothic" panose="020B0502020202020204" pitchFamily="34" charset="0"/>
              </a:rPr>
              <a:t>ChataGPT</a:t>
            </a:r>
            <a:endParaRPr lang="en-US" sz="2540" dirty="0">
              <a:solidFill>
                <a:schemeClr val="accent5">
                  <a:lumMod val="75000"/>
                </a:schemeClr>
              </a:solidFill>
              <a:latin typeface="Century Gothic" panose="020B0502020202020204" pitchFamily="34" charset="0"/>
            </a:endParaRPr>
          </a:p>
        </p:txBody>
      </p:sp>
      <p:pic>
        <p:nvPicPr>
          <p:cNvPr id="12" name="Obraz 11">
            <a:extLst>
              <a:ext uri="{FF2B5EF4-FFF2-40B4-BE49-F238E27FC236}">
                <a16:creationId xmlns:a16="http://schemas.microsoft.com/office/drawing/2014/main" id="{04C61BAB-8F45-4C21-64AD-C997FE5B40CA}"/>
              </a:ext>
            </a:extLst>
          </p:cNvPr>
          <p:cNvPicPr>
            <a:picLocks noChangeAspect="1"/>
          </p:cNvPicPr>
          <p:nvPr/>
        </p:nvPicPr>
        <p:blipFill>
          <a:blip r:embed="rId3"/>
          <a:stretch>
            <a:fillRect/>
          </a:stretch>
        </p:blipFill>
        <p:spPr>
          <a:xfrm>
            <a:off x="4591589" y="782908"/>
            <a:ext cx="3978753" cy="2652502"/>
          </a:xfrm>
          <a:prstGeom prst="rect">
            <a:avLst/>
          </a:prstGeom>
        </p:spPr>
      </p:pic>
      <p:pic>
        <p:nvPicPr>
          <p:cNvPr id="5" name="Obraz 4">
            <a:extLst>
              <a:ext uri="{FF2B5EF4-FFF2-40B4-BE49-F238E27FC236}">
                <a16:creationId xmlns:a16="http://schemas.microsoft.com/office/drawing/2014/main" id="{5A46DE11-2520-23EE-3A10-6F40A6B7F785}"/>
              </a:ext>
            </a:extLst>
          </p:cNvPr>
          <p:cNvPicPr>
            <a:picLocks noChangeAspect="1"/>
          </p:cNvPicPr>
          <p:nvPr/>
        </p:nvPicPr>
        <p:blipFill>
          <a:blip r:embed="rId4"/>
          <a:stretch>
            <a:fillRect/>
          </a:stretch>
        </p:blipFill>
        <p:spPr>
          <a:xfrm>
            <a:off x="385785" y="808308"/>
            <a:ext cx="4046517" cy="2652502"/>
          </a:xfrm>
          <a:prstGeom prst="rect">
            <a:avLst/>
          </a:prstGeom>
        </p:spPr>
      </p:pic>
      <p:pic>
        <p:nvPicPr>
          <p:cNvPr id="14" name="Obraz 13">
            <a:extLst>
              <a:ext uri="{FF2B5EF4-FFF2-40B4-BE49-F238E27FC236}">
                <a16:creationId xmlns:a16="http://schemas.microsoft.com/office/drawing/2014/main" id="{B204D20C-68ED-0504-F143-D495A2AE42C8}"/>
              </a:ext>
            </a:extLst>
          </p:cNvPr>
          <p:cNvPicPr>
            <a:picLocks noChangeAspect="1"/>
          </p:cNvPicPr>
          <p:nvPr/>
        </p:nvPicPr>
        <p:blipFill>
          <a:blip r:embed="rId5"/>
          <a:stretch>
            <a:fillRect/>
          </a:stretch>
        </p:blipFill>
        <p:spPr>
          <a:xfrm>
            <a:off x="375728" y="3666296"/>
            <a:ext cx="4046517" cy="2451256"/>
          </a:xfrm>
          <a:prstGeom prst="rect">
            <a:avLst/>
          </a:prstGeom>
        </p:spPr>
      </p:pic>
      <p:pic>
        <p:nvPicPr>
          <p:cNvPr id="16" name="Obraz 15">
            <a:extLst>
              <a:ext uri="{FF2B5EF4-FFF2-40B4-BE49-F238E27FC236}">
                <a16:creationId xmlns:a16="http://schemas.microsoft.com/office/drawing/2014/main" id="{C230AB2F-E9CB-AA7D-EB2E-7DE4E967C52C}"/>
              </a:ext>
            </a:extLst>
          </p:cNvPr>
          <p:cNvPicPr>
            <a:picLocks noChangeAspect="1"/>
          </p:cNvPicPr>
          <p:nvPr/>
        </p:nvPicPr>
        <p:blipFill>
          <a:blip r:embed="rId6"/>
          <a:stretch>
            <a:fillRect/>
          </a:stretch>
        </p:blipFill>
        <p:spPr>
          <a:xfrm>
            <a:off x="4602691" y="3666295"/>
            <a:ext cx="3978754" cy="2451256"/>
          </a:xfrm>
          <a:prstGeom prst="rect">
            <a:avLst/>
          </a:prstGeom>
        </p:spPr>
      </p:pic>
      <p:sp>
        <p:nvSpPr>
          <p:cNvPr id="17" name="Znak „niedozwolone” 16">
            <a:extLst>
              <a:ext uri="{FF2B5EF4-FFF2-40B4-BE49-F238E27FC236}">
                <a16:creationId xmlns:a16="http://schemas.microsoft.com/office/drawing/2014/main" id="{0AFD2F30-0C2B-E975-044A-11B03EC99818}"/>
              </a:ext>
            </a:extLst>
          </p:cNvPr>
          <p:cNvSpPr/>
          <p:nvPr/>
        </p:nvSpPr>
        <p:spPr>
          <a:xfrm>
            <a:off x="8198026" y="5740935"/>
            <a:ext cx="307952" cy="299710"/>
          </a:xfrm>
          <a:prstGeom prst="noSmoking">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pl-PL" sz="1633">
              <a:solidFill>
                <a:schemeClr val="tx1"/>
              </a:solidFill>
            </a:endParaRPr>
          </a:p>
        </p:txBody>
      </p:sp>
      <p:sp>
        <p:nvSpPr>
          <p:cNvPr id="18" name="Uśmiechnięta buźka 17">
            <a:extLst>
              <a:ext uri="{FF2B5EF4-FFF2-40B4-BE49-F238E27FC236}">
                <a16:creationId xmlns:a16="http://schemas.microsoft.com/office/drawing/2014/main" id="{21C46090-A3DC-5664-08C0-50ABF8BA591A}"/>
              </a:ext>
            </a:extLst>
          </p:cNvPr>
          <p:cNvSpPr/>
          <p:nvPr/>
        </p:nvSpPr>
        <p:spPr>
          <a:xfrm>
            <a:off x="4028837" y="5740935"/>
            <a:ext cx="287428" cy="297573"/>
          </a:xfrm>
          <a:prstGeom prst="smileyFac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pl-PL" sz="1633"/>
          </a:p>
        </p:txBody>
      </p:sp>
      <p:sp>
        <p:nvSpPr>
          <p:cNvPr id="19" name="Uśmiechnięta buźka 18">
            <a:extLst>
              <a:ext uri="{FF2B5EF4-FFF2-40B4-BE49-F238E27FC236}">
                <a16:creationId xmlns:a16="http://schemas.microsoft.com/office/drawing/2014/main" id="{33340D0C-95D3-E2C5-403D-4CEA563B94BF}"/>
              </a:ext>
            </a:extLst>
          </p:cNvPr>
          <p:cNvSpPr/>
          <p:nvPr/>
        </p:nvSpPr>
        <p:spPr>
          <a:xfrm>
            <a:off x="8190755" y="3037096"/>
            <a:ext cx="278095" cy="262350"/>
          </a:xfrm>
          <a:prstGeom prst="smileyFac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pl-PL" sz="1633"/>
          </a:p>
        </p:txBody>
      </p:sp>
      <p:sp>
        <p:nvSpPr>
          <p:cNvPr id="20" name="Prostokąt 19">
            <a:extLst>
              <a:ext uri="{FF2B5EF4-FFF2-40B4-BE49-F238E27FC236}">
                <a16:creationId xmlns:a16="http://schemas.microsoft.com/office/drawing/2014/main" id="{DB276A6C-72E7-8FB9-1687-38552768061D}"/>
              </a:ext>
            </a:extLst>
          </p:cNvPr>
          <p:cNvSpPr/>
          <p:nvPr/>
        </p:nvSpPr>
        <p:spPr>
          <a:xfrm>
            <a:off x="906190" y="6240953"/>
            <a:ext cx="5222905" cy="483209"/>
          </a:xfrm>
          <a:prstGeom prst="rect">
            <a:avLst/>
          </a:prstGeom>
        </p:spPr>
        <p:txBody>
          <a:bodyPr wrap="none">
            <a:spAutoFit/>
          </a:bodyPr>
          <a:lstStyle/>
          <a:p>
            <a:pPr algn="ctr"/>
            <a:r>
              <a:rPr lang="pl-PL" sz="2540" dirty="0" err="1">
                <a:solidFill>
                  <a:srgbClr val="05B8FF"/>
                </a:solidFill>
                <a:latin typeface="Century Gothic" panose="020B0502020202020204" pitchFamily="34" charset="0"/>
              </a:rPr>
              <a:t>ChatGPT</a:t>
            </a:r>
            <a:r>
              <a:rPr lang="pl-PL" sz="2540" dirty="0">
                <a:solidFill>
                  <a:srgbClr val="05B8FF"/>
                </a:solidFill>
                <a:latin typeface="Century Gothic" panose="020B0502020202020204" pitchFamily="34" charset="0"/>
              </a:rPr>
              <a:t> jako rower dla umysłu!</a:t>
            </a:r>
            <a:endParaRPr lang="en-US" sz="2540" dirty="0">
              <a:solidFill>
                <a:srgbClr val="05B8FF"/>
              </a:solidFill>
              <a:latin typeface="Century Gothic" panose="020B0502020202020204" pitchFamily="34" charset="0"/>
            </a:endParaRPr>
          </a:p>
        </p:txBody>
      </p:sp>
      <p:pic>
        <p:nvPicPr>
          <p:cNvPr id="3" name="Obraz 2">
            <a:extLst>
              <a:ext uri="{FF2B5EF4-FFF2-40B4-BE49-F238E27FC236}">
                <a16:creationId xmlns:a16="http://schemas.microsoft.com/office/drawing/2014/main" id="{A456B5F1-2C78-41B7-C669-3F3E422F7B35}"/>
              </a:ext>
            </a:extLst>
          </p:cNvPr>
          <p:cNvPicPr>
            <a:picLocks noChangeAspect="1"/>
          </p:cNvPicPr>
          <p:nvPr/>
        </p:nvPicPr>
        <p:blipFill>
          <a:blip r:embed="rId7">
            <a:grayscl/>
          </a:blip>
          <a:stretch>
            <a:fillRect/>
          </a:stretch>
        </p:blipFill>
        <p:spPr>
          <a:xfrm>
            <a:off x="2032887" y="5687123"/>
            <a:ext cx="880670" cy="227631"/>
          </a:xfrm>
          <a:prstGeom prst="rect">
            <a:avLst/>
          </a:prstGeom>
        </p:spPr>
      </p:pic>
      <p:sp>
        <p:nvSpPr>
          <p:cNvPr id="7" name="pole tekstowe 6">
            <a:extLst>
              <a:ext uri="{FF2B5EF4-FFF2-40B4-BE49-F238E27FC236}">
                <a16:creationId xmlns:a16="http://schemas.microsoft.com/office/drawing/2014/main" id="{05F2EFAD-7EB4-88FD-632B-E252C37EC7F4}"/>
              </a:ext>
            </a:extLst>
          </p:cNvPr>
          <p:cNvSpPr txBox="1"/>
          <p:nvPr/>
        </p:nvSpPr>
        <p:spPr>
          <a:xfrm>
            <a:off x="5911355" y="6103738"/>
            <a:ext cx="2789511" cy="315727"/>
          </a:xfrm>
          <a:prstGeom prst="rect">
            <a:avLst/>
          </a:prstGeom>
          <a:noFill/>
        </p:spPr>
        <p:txBody>
          <a:bodyPr wrap="square">
            <a:spAutoFit/>
          </a:bodyPr>
          <a:lstStyle/>
          <a:p>
            <a:r>
              <a:rPr lang="pl-PL" sz="726" dirty="0"/>
              <a:t>From https://www.youtube.com/watch?v=6CGtwF_5kzY</a:t>
            </a:r>
          </a:p>
          <a:p>
            <a:endParaRPr lang="en-US" sz="726" dirty="0"/>
          </a:p>
        </p:txBody>
      </p:sp>
    </p:spTree>
    <p:extLst>
      <p:ext uri="{BB962C8B-B14F-4D97-AF65-F5344CB8AC3E}">
        <p14:creationId xmlns:p14="http://schemas.microsoft.com/office/powerpoint/2010/main" val="41795232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a:extLst>
              <a:ext uri="{FF2B5EF4-FFF2-40B4-BE49-F238E27FC236}">
                <a16:creationId xmlns:a16="http://schemas.microsoft.com/office/drawing/2014/main" id="{0A332FB9-1E9A-4ADA-942B-C23C4BE179A8}"/>
              </a:ext>
            </a:extLst>
          </p:cNvPr>
          <p:cNvSpPr/>
          <p:nvPr/>
        </p:nvSpPr>
        <p:spPr>
          <a:xfrm>
            <a:off x="587633" y="359078"/>
            <a:ext cx="3833101" cy="539058"/>
          </a:xfrm>
          <a:prstGeom prst="rect">
            <a:avLst/>
          </a:prstGeom>
        </p:spPr>
        <p:txBody>
          <a:bodyPr wrap="none">
            <a:spAutoFit/>
          </a:bodyPr>
          <a:lstStyle/>
          <a:p>
            <a:r>
              <a:rPr lang="en-US" sz="2903" dirty="0" err="1">
                <a:solidFill>
                  <a:schemeClr val="accent5">
                    <a:lumMod val="75000"/>
                  </a:schemeClr>
                </a:solidFill>
                <a:latin typeface="Century Gothic" panose="020B0502020202020204" pitchFamily="34" charset="0"/>
              </a:rPr>
              <a:t>Wrocławscy</a:t>
            </a:r>
            <a:r>
              <a:rPr lang="en-US" sz="2903" dirty="0">
                <a:solidFill>
                  <a:schemeClr val="accent5">
                    <a:lumMod val="75000"/>
                  </a:schemeClr>
                </a:solidFill>
                <a:latin typeface="Century Gothic" panose="020B0502020202020204" pitchFamily="34" charset="0"/>
              </a:rPr>
              <a:t> </a:t>
            </a:r>
            <a:r>
              <a:rPr lang="en-US" sz="2903" dirty="0" err="1">
                <a:solidFill>
                  <a:schemeClr val="accent5">
                    <a:lumMod val="75000"/>
                  </a:schemeClr>
                </a:solidFill>
                <a:latin typeface="Century Gothic" panose="020B0502020202020204" pitchFamily="34" charset="0"/>
              </a:rPr>
              <a:t>nobliści</a:t>
            </a:r>
            <a:endParaRPr lang="en-US" sz="2903" dirty="0">
              <a:solidFill>
                <a:schemeClr val="accent5">
                  <a:lumMod val="75000"/>
                </a:schemeClr>
              </a:solidFill>
              <a:latin typeface="Century Gothic" panose="020B0502020202020204" pitchFamily="34" charset="0"/>
            </a:endParaRPr>
          </a:p>
        </p:txBody>
      </p:sp>
      <p:sp>
        <p:nvSpPr>
          <p:cNvPr id="7" name="Symbol zastępczy zawartości 2">
            <a:extLst>
              <a:ext uri="{FF2B5EF4-FFF2-40B4-BE49-F238E27FC236}">
                <a16:creationId xmlns:a16="http://schemas.microsoft.com/office/drawing/2014/main" id="{1C682B2D-5051-4397-8AE1-599685732F37}"/>
              </a:ext>
            </a:extLst>
          </p:cNvPr>
          <p:cNvSpPr txBox="1">
            <a:spLocks/>
          </p:cNvSpPr>
          <p:nvPr/>
        </p:nvSpPr>
        <p:spPr>
          <a:xfrm>
            <a:off x="522315" y="1208206"/>
            <a:ext cx="7772782" cy="4898811"/>
          </a:xfrm>
          <a:prstGeom prst="rect">
            <a:avLst/>
          </a:prstGeom>
          <a:noFill/>
          <a:ln>
            <a:noFill/>
          </a:ln>
        </p:spPr>
        <p:txBody>
          <a:bodyPr lIns="0" tIns="0" rIns="0" bIns="0"/>
          <a:lstStyle>
            <a:defPPr marL="432000" lvl="0" indent="-324000">
              <a:spcBef>
                <a:spcPts val="0"/>
              </a:spcBef>
              <a:spcAft>
                <a:spcPts val="1417"/>
              </a:spcAft>
              <a:buSzPct val="45000"/>
              <a:buFont typeface="StarSymbol"/>
              <a:buNone/>
              <a:defRPr lang="es-CL" sz="3200" b="0" i="0" u="none" strike="noStrike" kern="1200">
                <a:ln>
                  <a:noFill/>
                </a:ln>
                <a:latin typeface="Arial" pitchFamily="18"/>
                <a:ea typeface="Arial Unicode MS" pitchFamily="2"/>
                <a:cs typeface="Tahoma" pitchFamily="2"/>
              </a:defRPr>
            </a:defPPr>
            <a:lvl1pPr marL="432000" lvl="0" indent="-324000" rtl="0" hangingPunct="0">
              <a:spcBef>
                <a:spcPts val="0"/>
              </a:spcBef>
              <a:spcAft>
                <a:spcPts val="1417"/>
              </a:spcAft>
              <a:buSzPct val="45000"/>
              <a:buFont typeface="StarSymbol"/>
              <a:buChar char="●"/>
              <a:tabLst/>
              <a:defRPr lang="es-CL" sz="3200" b="0" i="0" u="none" strike="noStrike" kern="1200">
                <a:ln>
                  <a:noFill/>
                </a:ln>
                <a:latin typeface="Arial" pitchFamily="18"/>
                <a:ea typeface="Arial Unicode MS" pitchFamily="2"/>
                <a:cs typeface="Tahoma" pitchFamily="2"/>
              </a:defRPr>
            </a:lvl1pPr>
            <a:lvl2pPr marL="864000" lvl="1" indent="-324000">
              <a:spcBef>
                <a:spcPts val="0"/>
              </a:spcBef>
              <a:spcAft>
                <a:spcPts val="1134"/>
              </a:spcAft>
              <a:buSzPct val="45000"/>
              <a:buFont typeface="StarSymbol"/>
              <a:buChar char="●"/>
              <a:defRPr lang="es-CL" sz="2800" b="0" i="0" u="none" strike="noStrike" kern="1200">
                <a:ln>
                  <a:noFill/>
                </a:ln>
                <a:latin typeface="Arial" pitchFamily="18"/>
                <a:ea typeface="Arial Unicode MS" pitchFamily="2"/>
                <a:cs typeface="Tahoma" pitchFamily="2"/>
              </a:defRPr>
            </a:lvl2pPr>
            <a:lvl3pPr marL="1295999" lvl="2" indent="-288000">
              <a:spcBef>
                <a:spcPts val="0"/>
              </a:spcBef>
              <a:spcAft>
                <a:spcPts val="850"/>
              </a:spcAft>
              <a:buSzPct val="75000"/>
              <a:buFont typeface="StarSymbol"/>
              <a:buChar char="–"/>
              <a:defRPr lang="es-CL" sz="2400" b="0" i="0" u="none" strike="noStrike" kern="1200">
                <a:ln>
                  <a:noFill/>
                </a:ln>
                <a:latin typeface="Arial" pitchFamily="18"/>
                <a:ea typeface="Arial Unicode MS" pitchFamily="2"/>
                <a:cs typeface="Tahoma" pitchFamily="2"/>
              </a:defRPr>
            </a:lvl3pPr>
            <a:lvl4pPr marL="1728000" lvl="3" indent="-216000">
              <a:spcBef>
                <a:spcPts val="0"/>
              </a:spcBef>
              <a:spcAft>
                <a:spcPts val="567"/>
              </a:spcAft>
              <a:buSzPct val="45000"/>
              <a:buFont typeface="StarSymbol"/>
              <a:buChar char="●"/>
              <a:defRPr lang="es-CL" sz="2000" b="0" i="0" u="none" strike="noStrike" kern="1200">
                <a:ln>
                  <a:noFill/>
                </a:ln>
                <a:latin typeface="Arial" pitchFamily="18"/>
                <a:ea typeface="Arial Unicode MS" pitchFamily="2"/>
                <a:cs typeface="Tahoma" pitchFamily="2"/>
              </a:defRPr>
            </a:lvl4pPr>
            <a:lvl5pPr marL="2160000" lvl="4" indent="-216000">
              <a:spcBef>
                <a:spcPts val="0"/>
              </a:spcBef>
              <a:spcAft>
                <a:spcPts val="283"/>
              </a:spcAft>
              <a:buSzPct val="75000"/>
              <a:buFont typeface="StarSymbol"/>
              <a:buChar char="–"/>
              <a:defRPr lang="es-CL" sz="2000" b="0" i="0" u="none" strike="noStrike" kern="1200">
                <a:ln>
                  <a:noFill/>
                </a:ln>
                <a:latin typeface="Arial" pitchFamily="18"/>
                <a:ea typeface="Arial Unicode MS" pitchFamily="2"/>
                <a:cs typeface="Tahoma" pitchFamily="2"/>
              </a:defRPr>
            </a:lvl5pPr>
            <a:lvl6pPr marL="2592000" lvl="5" indent="-216000">
              <a:spcBef>
                <a:spcPts val="0"/>
              </a:spcBef>
              <a:spcAft>
                <a:spcPts val="283"/>
              </a:spcAft>
              <a:buSzPct val="45000"/>
              <a:buFont typeface="StarSymbol"/>
              <a:buChar char="●"/>
              <a:defRPr lang="es-CL" sz="2000" b="0" i="0" u="none" strike="noStrike" kern="1200">
                <a:ln>
                  <a:noFill/>
                </a:ln>
                <a:latin typeface="Arial" pitchFamily="18"/>
                <a:ea typeface="Arial Unicode MS" pitchFamily="2"/>
                <a:cs typeface="Tahoma" pitchFamily="2"/>
              </a:defRPr>
            </a:lvl6pPr>
            <a:lvl7pPr marL="3024000" lvl="6" indent="-216000">
              <a:spcBef>
                <a:spcPts val="0"/>
              </a:spcBef>
              <a:spcAft>
                <a:spcPts val="283"/>
              </a:spcAft>
              <a:buSzPct val="45000"/>
              <a:buFont typeface="StarSymbol"/>
              <a:buChar char="●"/>
              <a:defRPr lang="es-CL" sz="2000" b="0" i="0" u="none" strike="noStrike" kern="1200">
                <a:ln>
                  <a:noFill/>
                </a:ln>
                <a:latin typeface="Arial" pitchFamily="18"/>
                <a:ea typeface="Arial Unicode MS" pitchFamily="2"/>
                <a:cs typeface="Tahoma" pitchFamily="2"/>
              </a:defRPr>
            </a:lvl7pPr>
            <a:lvl8pPr marL="3456000" lvl="7" indent="-216000">
              <a:spcBef>
                <a:spcPts val="0"/>
              </a:spcBef>
              <a:spcAft>
                <a:spcPts val="283"/>
              </a:spcAft>
              <a:buSzPct val="45000"/>
              <a:buFont typeface="StarSymbol"/>
              <a:buChar char="●"/>
              <a:defRPr lang="es-CL" sz="2000" b="0" i="0" u="none" strike="noStrike" kern="1200">
                <a:ln>
                  <a:noFill/>
                </a:ln>
                <a:latin typeface="Arial" pitchFamily="18"/>
                <a:ea typeface="Arial Unicode MS" pitchFamily="2"/>
                <a:cs typeface="Tahoma" pitchFamily="2"/>
              </a:defRPr>
            </a:lvl8pPr>
            <a:lvl9pPr marL="3887999" lvl="8" indent="-216000">
              <a:spcBef>
                <a:spcPts val="0"/>
              </a:spcBef>
              <a:spcAft>
                <a:spcPts val="283"/>
              </a:spcAft>
              <a:buSzPct val="45000"/>
              <a:buFont typeface="StarSymbol"/>
              <a:buChar char="●"/>
              <a:defRPr lang="es-CL" sz="2000" b="0" i="0" u="none" strike="noStrike" kern="1200">
                <a:ln>
                  <a:noFill/>
                </a:ln>
                <a:latin typeface="Arial" pitchFamily="18"/>
                <a:ea typeface="Arial Unicode MS" pitchFamily="2"/>
                <a:cs typeface="Tahoma" pitchFamily="2"/>
              </a:defRPr>
            </a:lvl9pPr>
          </a:lstStyle>
          <a:p>
            <a:r>
              <a:rPr lang="en-US" sz="2177" dirty="0">
                <a:solidFill>
                  <a:sysClr val="windowText" lastClr="000000"/>
                </a:solidFill>
                <a:latin typeface="Century Gothic" panose="020B0502020202020204" pitchFamily="34" charset="0"/>
              </a:rPr>
              <a:t>S</a:t>
            </a:r>
            <a:r>
              <a:rPr lang="pl-PL" sz="2177" dirty="0" err="1">
                <a:solidFill>
                  <a:sysClr val="windowText" lastClr="000000"/>
                </a:solidFill>
                <a:latin typeface="Century Gothic" panose="020B0502020202020204" pitchFamily="34" charset="0"/>
              </a:rPr>
              <a:t>tąd</a:t>
            </a:r>
            <a:r>
              <a:rPr lang="pl-PL" sz="2177" dirty="0">
                <a:solidFill>
                  <a:sysClr val="windowText" lastClr="000000"/>
                </a:solidFill>
                <a:latin typeface="Century Gothic" panose="020B0502020202020204" pitchFamily="34" charset="0"/>
              </a:rPr>
              <a:t> pochodzi (czyli urodziło się, pobierało nauki albo pracowało) </a:t>
            </a:r>
            <a:r>
              <a:rPr lang="en-US" sz="2177" dirty="0" err="1">
                <a:solidFill>
                  <a:sysClr val="windowText" lastClr="000000"/>
                </a:solidFill>
                <a:latin typeface="Century Gothic" panose="020B0502020202020204" pitchFamily="34" charset="0"/>
              </a:rPr>
              <a:t>aż</a:t>
            </a:r>
            <a:r>
              <a:rPr lang="en-US" sz="2177" dirty="0">
                <a:solidFill>
                  <a:sysClr val="windowText" lastClr="000000"/>
                </a:solidFill>
                <a:latin typeface="Century Gothic" panose="020B0502020202020204" pitchFamily="34" charset="0"/>
              </a:rPr>
              <a:t> </a:t>
            </a:r>
            <a:r>
              <a:rPr lang="en-US" sz="2177" b="1" dirty="0" err="1">
                <a:solidFill>
                  <a:sysClr val="windowText" lastClr="000000"/>
                </a:solidFill>
                <a:latin typeface="Century Gothic" panose="020B0502020202020204" pitchFamily="34" charset="0"/>
              </a:rPr>
              <a:t>jedenastu</a:t>
            </a:r>
            <a:r>
              <a:rPr lang="en-US" sz="2177" dirty="0">
                <a:solidFill>
                  <a:sysClr val="windowText" lastClr="000000"/>
                </a:solidFill>
                <a:latin typeface="Century Gothic" panose="020B0502020202020204" pitchFamily="34" charset="0"/>
              </a:rPr>
              <a:t> </a:t>
            </a:r>
            <a:r>
              <a:rPr lang="pl-PL" sz="2177" dirty="0">
                <a:solidFill>
                  <a:sysClr val="windowText" lastClr="000000"/>
                </a:solidFill>
                <a:latin typeface="Century Gothic" panose="020B0502020202020204" pitchFamily="34" charset="0"/>
              </a:rPr>
              <a:t>laureatów </a:t>
            </a:r>
            <a:r>
              <a:rPr lang="en-US" sz="2177" dirty="0" err="1">
                <a:solidFill>
                  <a:sysClr val="windowText" lastClr="000000"/>
                </a:solidFill>
                <a:latin typeface="Century Gothic" panose="020B0502020202020204" pitchFamily="34" charset="0"/>
              </a:rPr>
              <a:t>Nagrody</a:t>
            </a:r>
            <a:r>
              <a:rPr lang="en-US" sz="2177" dirty="0">
                <a:solidFill>
                  <a:sysClr val="windowText" lastClr="000000"/>
                </a:solidFill>
                <a:latin typeface="Century Gothic" panose="020B0502020202020204" pitchFamily="34" charset="0"/>
              </a:rPr>
              <a:t> </a:t>
            </a:r>
            <a:r>
              <a:rPr lang="en-US" sz="2177" dirty="0" err="1">
                <a:solidFill>
                  <a:sysClr val="windowText" lastClr="000000"/>
                </a:solidFill>
                <a:latin typeface="Century Gothic" panose="020B0502020202020204" pitchFamily="34" charset="0"/>
              </a:rPr>
              <a:t>Nobla</a:t>
            </a:r>
            <a:r>
              <a:rPr lang="en-US" sz="2177" dirty="0">
                <a:solidFill>
                  <a:sysClr val="windowText" lastClr="000000"/>
                </a:solidFill>
                <a:latin typeface="Century Gothic" panose="020B0502020202020204" pitchFamily="34" charset="0"/>
              </a:rPr>
              <a:t>!</a:t>
            </a:r>
          </a:p>
          <a:p>
            <a:r>
              <a:rPr lang="pl-PL" sz="2177" dirty="0">
                <a:solidFill>
                  <a:sysClr val="windowText" lastClr="000000"/>
                </a:solidFill>
                <a:latin typeface="Century Gothic" panose="020B0502020202020204" pitchFamily="34" charset="0"/>
              </a:rPr>
              <a:t>Dwie nagrody literackie, </a:t>
            </a:r>
            <a:r>
              <a:rPr lang="en-US" sz="2177" dirty="0" err="1">
                <a:solidFill>
                  <a:sysClr val="windowText" lastClr="000000"/>
                </a:solidFill>
                <a:latin typeface="Century Gothic" panose="020B0502020202020204" pitchFamily="34" charset="0"/>
              </a:rPr>
              <a:t>cztery</a:t>
            </a:r>
            <a:r>
              <a:rPr lang="pl-PL" sz="2177" dirty="0">
                <a:solidFill>
                  <a:sysClr val="windowText" lastClr="000000"/>
                </a:solidFill>
                <a:latin typeface="Century Gothic" panose="020B0502020202020204" pitchFamily="34" charset="0"/>
              </a:rPr>
              <a:t> z fizyki</a:t>
            </a:r>
            <a:r>
              <a:rPr lang="en-US" sz="2177" dirty="0">
                <a:solidFill>
                  <a:sysClr val="windowText" lastClr="000000"/>
                </a:solidFill>
                <a:latin typeface="Century Gothic" panose="020B0502020202020204" pitchFamily="34" charset="0"/>
              </a:rPr>
              <a:t>, 3 z </a:t>
            </a:r>
            <a:r>
              <a:rPr lang="en-US" sz="2177" dirty="0" err="1">
                <a:solidFill>
                  <a:sysClr val="windowText" lastClr="000000"/>
                </a:solidFill>
                <a:latin typeface="Century Gothic" panose="020B0502020202020204" pitchFamily="34" charset="0"/>
              </a:rPr>
              <a:t>chemii</a:t>
            </a:r>
            <a:r>
              <a:rPr lang="en-US" sz="2177" dirty="0">
                <a:solidFill>
                  <a:sysClr val="windowText" lastClr="000000"/>
                </a:solidFill>
                <a:latin typeface="Century Gothic" panose="020B0502020202020204" pitchFamily="34" charset="0"/>
              </a:rPr>
              <a:t> </a:t>
            </a:r>
            <a:r>
              <a:rPr lang="pl-PL" sz="2177" dirty="0">
                <a:solidFill>
                  <a:sysClr val="windowText" lastClr="000000"/>
                </a:solidFill>
                <a:latin typeface="Century Gothic" panose="020B0502020202020204" pitchFamily="34" charset="0"/>
              </a:rPr>
              <a:t>oraz po jednej z medycyny i ekonomii</a:t>
            </a:r>
            <a:endParaRPr lang="en-US" sz="2177" dirty="0">
              <a:solidFill>
                <a:sysClr val="windowText" lastClr="000000"/>
              </a:solidFill>
              <a:latin typeface="Century Gothic" panose="020B0502020202020204" pitchFamily="34" charset="0"/>
            </a:endParaRPr>
          </a:p>
          <a:p>
            <a:pPr marL="0" indent="0">
              <a:buNone/>
            </a:pPr>
            <a:endParaRPr lang="en-US" sz="2177" b="1" dirty="0">
              <a:solidFill>
                <a:srgbClr val="00B0F0"/>
              </a:solidFill>
              <a:latin typeface="Century Gothic" panose="020B0502020202020204" pitchFamily="34" charset="0"/>
            </a:endParaRPr>
          </a:p>
          <a:p>
            <a:pPr marL="0" indent="0">
              <a:buNone/>
            </a:pPr>
            <a:r>
              <a:rPr lang="en-US" sz="2177" dirty="0">
                <a:solidFill>
                  <a:srgbClr val="00B0F0"/>
                </a:solidFill>
                <a:latin typeface="Century Gothic" panose="020B0502020202020204" pitchFamily="34" charset="0"/>
              </a:rPr>
              <a:t>FIZYKA:</a:t>
            </a:r>
          </a:p>
          <a:p>
            <a:r>
              <a:rPr lang="en-US" sz="2177" b="1" dirty="0">
                <a:solidFill>
                  <a:sysClr val="windowText" lastClr="000000"/>
                </a:solidFill>
                <a:latin typeface="Century Gothic" panose="020B0502020202020204" pitchFamily="34" charset="0"/>
              </a:rPr>
              <a:t>Phillip </a:t>
            </a:r>
            <a:r>
              <a:rPr lang="en-US" sz="2177" b="1" dirty="0" err="1">
                <a:solidFill>
                  <a:sysClr val="windowText" lastClr="000000"/>
                </a:solidFill>
                <a:latin typeface="Century Gothic" panose="020B0502020202020204" pitchFamily="34" charset="0"/>
              </a:rPr>
              <a:t>Lénárd</a:t>
            </a:r>
            <a:r>
              <a:rPr lang="en-US" sz="2177" dirty="0">
                <a:solidFill>
                  <a:sysClr val="windowText" lastClr="000000"/>
                </a:solidFill>
                <a:latin typeface="Century Gothic" panose="020B0502020202020204" pitchFamily="34" charset="0"/>
              </a:rPr>
              <a:t> (1862-1947)</a:t>
            </a:r>
          </a:p>
          <a:p>
            <a:r>
              <a:rPr lang="en-US" sz="2177" b="1" dirty="0">
                <a:solidFill>
                  <a:sysClr val="windowText" lastClr="000000"/>
                </a:solidFill>
                <a:latin typeface="Century Gothic" panose="020B0502020202020204" pitchFamily="34" charset="0"/>
              </a:rPr>
              <a:t>Otto Stern</a:t>
            </a:r>
            <a:r>
              <a:rPr lang="en-US" sz="2177" dirty="0">
                <a:solidFill>
                  <a:sysClr val="windowText" lastClr="000000"/>
                </a:solidFill>
                <a:latin typeface="Century Gothic" panose="020B0502020202020204" pitchFamily="34" charset="0"/>
              </a:rPr>
              <a:t> (1888-1969) </a:t>
            </a:r>
          </a:p>
          <a:p>
            <a:r>
              <a:rPr lang="en-US" sz="2177" b="1" dirty="0">
                <a:solidFill>
                  <a:sysClr val="windowText" lastClr="000000"/>
                </a:solidFill>
                <a:latin typeface="Century Gothic" panose="020B0502020202020204" pitchFamily="34" charset="0"/>
              </a:rPr>
              <a:t>Erwin Schrödinger</a:t>
            </a:r>
            <a:r>
              <a:rPr lang="en-US" sz="2177" dirty="0">
                <a:solidFill>
                  <a:sysClr val="windowText" lastClr="000000"/>
                </a:solidFill>
                <a:latin typeface="Century Gothic" panose="020B0502020202020204" pitchFamily="34" charset="0"/>
              </a:rPr>
              <a:t> (1887-1961)</a:t>
            </a:r>
          </a:p>
          <a:p>
            <a:r>
              <a:rPr lang="en-US" sz="2177" b="1" dirty="0">
                <a:solidFill>
                  <a:sysClr val="windowText" lastClr="000000"/>
                </a:solidFill>
                <a:latin typeface="Century Gothic" panose="020B0502020202020204" pitchFamily="34" charset="0"/>
              </a:rPr>
              <a:t>Max Born</a:t>
            </a:r>
            <a:r>
              <a:rPr lang="en-US" sz="2177" dirty="0">
                <a:solidFill>
                  <a:sysClr val="windowText" lastClr="000000"/>
                </a:solidFill>
                <a:latin typeface="Century Gothic" panose="020B0502020202020204" pitchFamily="34" charset="0"/>
              </a:rPr>
              <a:t> (1882-1970)</a:t>
            </a:r>
          </a:p>
        </p:txBody>
      </p:sp>
      <p:sp>
        <p:nvSpPr>
          <p:cNvPr id="9" name="Prostokąt 8">
            <a:extLst>
              <a:ext uri="{FF2B5EF4-FFF2-40B4-BE49-F238E27FC236}">
                <a16:creationId xmlns:a16="http://schemas.microsoft.com/office/drawing/2014/main" id="{A57328D1-5061-4D4D-8657-116AC335B01B}"/>
              </a:ext>
            </a:extLst>
          </p:cNvPr>
          <p:cNvSpPr/>
          <p:nvPr/>
        </p:nvSpPr>
        <p:spPr>
          <a:xfrm>
            <a:off x="587633" y="6302970"/>
            <a:ext cx="5040068" cy="343620"/>
          </a:xfrm>
          <a:prstGeom prst="rect">
            <a:avLst/>
          </a:prstGeom>
        </p:spPr>
        <p:txBody>
          <a:bodyPr wrap="square">
            <a:spAutoFit/>
          </a:bodyPr>
          <a:lstStyle/>
          <a:p>
            <a:r>
              <a:rPr lang="en-US" sz="1633" dirty="0"/>
              <a:t>https://visitwroclaw.eu/wroclawscy-noblisci</a:t>
            </a:r>
          </a:p>
        </p:txBody>
      </p:sp>
      <p:pic>
        <p:nvPicPr>
          <p:cNvPr id="7170" name="Picture 2" descr="Wolfgang Pauli on left and Max Born on right, in Hamburg.] — Calisphere">
            <a:extLst>
              <a:ext uri="{FF2B5EF4-FFF2-40B4-BE49-F238E27FC236}">
                <a16:creationId xmlns:a16="http://schemas.microsoft.com/office/drawing/2014/main" id="{A0825F22-C84A-4697-B58E-E8A57BFED52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7834" y="3110949"/>
            <a:ext cx="3384337" cy="338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0660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36BD68-C087-5639-C2E0-9A6D5644E2C2}"/>
              </a:ext>
            </a:extLst>
          </p:cNvPr>
          <p:cNvSpPr>
            <a:spLocks noGrp="1"/>
          </p:cNvSpPr>
          <p:nvPr>
            <p:ph type="title"/>
          </p:nvPr>
        </p:nvSpPr>
        <p:spPr/>
        <p:txBody>
          <a:bodyPr/>
          <a:lstStyle/>
          <a:p>
            <a:r>
              <a:rPr lang="pl-PL" dirty="0"/>
              <a:t>Inne narzędzia</a:t>
            </a:r>
            <a:endParaRPr lang="en-US" dirty="0"/>
          </a:p>
        </p:txBody>
      </p:sp>
      <p:sp>
        <p:nvSpPr>
          <p:cNvPr id="3" name="Symbol zastępczy zawartości 2">
            <a:extLst>
              <a:ext uri="{FF2B5EF4-FFF2-40B4-BE49-F238E27FC236}">
                <a16:creationId xmlns:a16="http://schemas.microsoft.com/office/drawing/2014/main" id="{5D6C8C67-E952-0A6D-346A-A621ED5752C9}"/>
              </a:ext>
            </a:extLst>
          </p:cNvPr>
          <p:cNvSpPr>
            <a:spLocks noGrp="1"/>
          </p:cNvSpPr>
          <p:nvPr>
            <p:ph idx="1"/>
          </p:nvPr>
        </p:nvSpPr>
        <p:spPr>
          <a:xfrm>
            <a:off x="334407" y="1317675"/>
            <a:ext cx="7445958" cy="3880773"/>
          </a:xfrm>
        </p:spPr>
        <p:txBody>
          <a:bodyPr/>
          <a:lstStyle/>
          <a:p>
            <a:pPr>
              <a:buFont typeface="Arial" panose="020B0604020202020204" pitchFamily="34" charset="0"/>
              <a:buChar char="•"/>
            </a:pPr>
            <a:r>
              <a:rPr lang="pl-PL" sz="1800" dirty="0" err="1">
                <a:solidFill>
                  <a:srgbClr val="1F2328"/>
                </a:solidFill>
                <a:latin typeface="Calibri" panose="020F0502020204030204" pitchFamily="34" charset="0"/>
                <a:ea typeface="Calibri" panose="020F0502020204030204" pitchFamily="34" charset="0"/>
                <a:cs typeface="Calibri" panose="020F0502020204030204" pitchFamily="34" charset="0"/>
              </a:rPr>
              <a:t>Geogebra</a:t>
            </a:r>
            <a:r>
              <a:rPr lang="pl-PL" sz="1800" dirty="0">
                <a:solidFill>
                  <a:srgbClr val="1F2328"/>
                </a:solidFill>
                <a:latin typeface="Calibri" panose="020F0502020204030204" pitchFamily="34" charset="0"/>
                <a:ea typeface="Calibri" panose="020F0502020204030204" pitchFamily="34" charset="0"/>
                <a:cs typeface="Calibri" panose="020F0502020204030204" pitchFamily="34" charset="0"/>
              </a:rPr>
              <a:t> - </a:t>
            </a:r>
            <a:r>
              <a:rPr lang="en-US" sz="1800" dirty="0">
                <a:solidFill>
                  <a:srgbClr val="1F2328"/>
                </a:solidFill>
                <a:latin typeface="Calibri" panose="020F0502020204030204" pitchFamily="34" charset="0"/>
                <a:ea typeface="Calibri" panose="020F0502020204030204" pitchFamily="34" charset="0"/>
                <a:cs typeface="Calibri" panose="020F0502020204030204" pitchFamily="34" charset="0"/>
                <a:hlinkClick r:id="rId2"/>
              </a:rPr>
              <a:t>https://www.geogebra.org/</a:t>
            </a:r>
            <a:endParaRPr lang="pl-PL" sz="1800" dirty="0">
              <a:solidFill>
                <a:srgbClr val="1F2328"/>
              </a:solidFill>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Char char="•"/>
            </a:pPr>
            <a:r>
              <a:rPr lang="en-US" sz="1800" dirty="0" err="1">
                <a:solidFill>
                  <a:srgbClr val="1F2328"/>
                </a:solidFill>
                <a:latin typeface="Calibri" panose="020F0502020204030204" pitchFamily="34" charset="0"/>
                <a:ea typeface="Calibri" panose="020F0502020204030204" pitchFamily="34" charset="0"/>
                <a:cs typeface="Calibri" panose="020F0502020204030204" pitchFamily="34" charset="0"/>
              </a:rPr>
              <a:t>Colab</a:t>
            </a:r>
            <a:r>
              <a:rPr lang="en-US" sz="1800" dirty="0">
                <a:solidFill>
                  <a:srgbClr val="1F2328"/>
                </a:solidFill>
                <a:latin typeface="Calibri" panose="020F0502020204030204" pitchFamily="34" charset="0"/>
                <a:ea typeface="Calibri" panose="020F0502020204030204" pitchFamily="34" charset="0"/>
                <a:cs typeface="Calibri" panose="020F0502020204030204" pitchFamily="34" charset="0"/>
              </a:rPr>
              <a:t> - </a:t>
            </a:r>
            <a:r>
              <a:rPr lang="en-US" sz="1800" u="sng" dirty="0">
                <a:solidFill>
                  <a:srgbClr val="1F2328"/>
                </a:solidFill>
                <a:latin typeface="Calibri" panose="020F0502020204030204" pitchFamily="34" charset="0"/>
                <a:ea typeface="Calibri" panose="020F0502020204030204" pitchFamily="34" charset="0"/>
                <a:cs typeface="Calibri" panose="020F0502020204030204" pitchFamily="34" charset="0"/>
                <a:hlinkClick r:id="rId3"/>
              </a:rPr>
              <a:t>https://colab.research.google.com/</a:t>
            </a:r>
            <a:endParaRPr lang="pl-PL" sz="1800" u="sng" dirty="0">
              <a:solidFill>
                <a:srgbClr val="1F2328"/>
              </a:solidFill>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Char char="•"/>
            </a:pPr>
            <a:endParaRPr lang="pl-PL" sz="1800" dirty="0">
              <a:solidFill>
                <a:srgbClr val="1F2328"/>
              </a:solidFill>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Char char="•"/>
            </a:pPr>
            <a:r>
              <a:rPr lang="en-US" sz="1800" dirty="0">
                <a:solidFill>
                  <a:srgbClr val="1F2328"/>
                </a:solidFill>
                <a:latin typeface="Calibri" panose="020F0502020204030204" pitchFamily="34" charset="0"/>
                <a:ea typeface="Calibri" panose="020F0502020204030204" pitchFamily="34" charset="0"/>
                <a:cs typeface="Calibri" panose="020F0502020204030204" pitchFamily="34" charset="0"/>
              </a:rPr>
              <a:t>ChatGPT - </a:t>
            </a:r>
            <a:r>
              <a:rPr lang="en-US" sz="1800" u="sng" dirty="0">
                <a:solidFill>
                  <a:srgbClr val="1F2328"/>
                </a:solidFill>
                <a:latin typeface="Calibri" panose="020F0502020204030204" pitchFamily="34" charset="0"/>
                <a:ea typeface="Calibri" panose="020F0502020204030204" pitchFamily="34" charset="0"/>
                <a:cs typeface="Calibri" panose="020F0502020204030204" pitchFamily="34" charset="0"/>
                <a:hlinkClick r:id="rId4"/>
              </a:rPr>
              <a:t>https://chat.openai.com/</a:t>
            </a:r>
            <a:endParaRPr lang="pl-PL" sz="1800" u="sng" dirty="0">
              <a:solidFill>
                <a:srgbClr val="1F2328"/>
              </a:solidFill>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Char char="•"/>
            </a:pPr>
            <a:r>
              <a:rPr lang="en-US" sz="1800" dirty="0">
                <a:solidFill>
                  <a:srgbClr val="1F2328"/>
                </a:solidFill>
                <a:latin typeface="Calibri" panose="020F0502020204030204" pitchFamily="34" charset="0"/>
                <a:ea typeface="Calibri" panose="020F0502020204030204" pitchFamily="34" charset="0"/>
                <a:cs typeface="Calibri" panose="020F0502020204030204" pitchFamily="34" charset="0"/>
              </a:rPr>
              <a:t>Gemini Google - </a:t>
            </a:r>
            <a:r>
              <a:rPr lang="en-US" sz="1800" u="sng" dirty="0">
                <a:solidFill>
                  <a:srgbClr val="1F2328"/>
                </a:solidFill>
                <a:latin typeface="Calibri" panose="020F0502020204030204" pitchFamily="34" charset="0"/>
                <a:ea typeface="Calibri" panose="020F0502020204030204" pitchFamily="34" charset="0"/>
                <a:cs typeface="Calibri" panose="020F0502020204030204" pitchFamily="34" charset="0"/>
                <a:hlinkClick r:id="rId5"/>
              </a:rPr>
              <a:t>https://gemini.google.com/app</a:t>
            </a:r>
            <a:r>
              <a:rPr lang="en-US" sz="1800" dirty="0">
                <a:solidFill>
                  <a:srgbClr val="1F2328"/>
                </a:solidFill>
                <a:latin typeface="Calibri" panose="020F0502020204030204" pitchFamily="34" charset="0"/>
                <a:ea typeface="Calibri" panose="020F0502020204030204" pitchFamily="34" charset="0"/>
                <a:cs typeface="Calibri" panose="020F0502020204030204" pitchFamily="34" charset="0"/>
              </a:rPr>
              <a:t> </a:t>
            </a:r>
            <a:endParaRPr lang="pl-PL" sz="1800" dirty="0">
              <a:solidFill>
                <a:srgbClr val="1F2328"/>
              </a:solidFill>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Char char="•"/>
            </a:pPr>
            <a:r>
              <a:rPr lang="pl-PL" dirty="0">
                <a:solidFill>
                  <a:srgbClr val="1F2328"/>
                </a:solidFill>
                <a:latin typeface="Calibri" panose="020F0502020204030204" pitchFamily="34" charset="0"/>
                <a:ea typeface="Calibri" panose="020F0502020204030204" pitchFamily="34" charset="0"/>
                <a:cs typeface="Calibri" panose="020F0502020204030204" pitchFamily="34" charset="0"/>
              </a:rPr>
              <a:t>Claude - </a:t>
            </a:r>
            <a:r>
              <a:rPr lang="pl-PL" dirty="0">
                <a:solidFill>
                  <a:srgbClr val="1F2328"/>
                </a:solidFill>
                <a:latin typeface="Calibri" panose="020F0502020204030204" pitchFamily="34" charset="0"/>
                <a:ea typeface="Calibri" panose="020F0502020204030204" pitchFamily="34" charset="0"/>
                <a:cs typeface="Calibri" panose="020F0502020204030204" pitchFamily="34" charset="0"/>
                <a:hlinkClick r:id="rId6"/>
              </a:rPr>
              <a:t>https://claude.ai/</a:t>
            </a:r>
            <a:endParaRPr lang="pl-PL" dirty="0">
              <a:solidFill>
                <a:srgbClr val="1F2328"/>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ymbol zastępczy zawartości 1">
            <a:extLst>
              <a:ext uri="{FF2B5EF4-FFF2-40B4-BE49-F238E27FC236}">
                <a16:creationId xmlns:a16="http://schemas.microsoft.com/office/drawing/2014/main" id="{9B49BA05-2ACA-F572-79CD-4DB01EA0BDF1}"/>
              </a:ext>
            </a:extLst>
          </p:cNvPr>
          <p:cNvSpPr txBox="1">
            <a:spLocks/>
          </p:cNvSpPr>
          <p:nvPr/>
        </p:nvSpPr>
        <p:spPr>
          <a:xfrm>
            <a:off x="204153" y="1304930"/>
            <a:ext cx="9071640" cy="583019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Font typeface="Arial" panose="020B0604020202020204" pitchFamily="34" charset="0"/>
              <a:buChar char="•"/>
            </a:pPr>
            <a:endParaRPr lang="en-US" sz="1600" dirty="0">
              <a:solidFill>
                <a:srgbClr val="1F2328"/>
              </a:solidFill>
              <a:latin typeface="Calibri" panose="020F0502020204030204" pitchFamily="34" charset="0"/>
              <a:ea typeface="Calibri" panose="020F0502020204030204" pitchFamily="34" charset="0"/>
              <a:cs typeface="Calibri" panose="020F0502020204030204" pitchFamily="34" charset="0"/>
            </a:endParaRPr>
          </a:p>
          <a:p>
            <a:pPr marL="108000" indent="0">
              <a:buFont typeface="Wingdings 3" charset="2"/>
              <a:buNone/>
            </a:pPr>
            <a:endParaRPr lang="pl-PL" sz="1600" dirty="0">
              <a:latin typeface="Calibri" panose="020F0502020204030204" pitchFamily="34" charset="0"/>
              <a:ea typeface="Calibri" panose="020F0502020204030204" pitchFamily="34" charset="0"/>
              <a:cs typeface="Calibri" panose="020F0502020204030204" pitchFamily="34" charset="0"/>
            </a:endParaRPr>
          </a:p>
        </p:txBody>
      </p:sp>
      <p:pic>
        <p:nvPicPr>
          <p:cNvPr id="5" name="Obraz 4">
            <a:extLst>
              <a:ext uri="{FF2B5EF4-FFF2-40B4-BE49-F238E27FC236}">
                <a16:creationId xmlns:a16="http://schemas.microsoft.com/office/drawing/2014/main" id="{B36543CC-18A3-A455-D7B7-F3C87521F750}"/>
              </a:ext>
            </a:extLst>
          </p:cNvPr>
          <p:cNvPicPr>
            <a:picLocks noChangeAspect="1"/>
          </p:cNvPicPr>
          <p:nvPr/>
        </p:nvPicPr>
        <p:blipFill>
          <a:blip r:embed="rId7"/>
          <a:stretch>
            <a:fillRect/>
          </a:stretch>
        </p:blipFill>
        <p:spPr>
          <a:xfrm>
            <a:off x="4954024" y="3429000"/>
            <a:ext cx="3425137" cy="3339078"/>
          </a:xfrm>
          <a:prstGeom prst="rect">
            <a:avLst/>
          </a:prstGeom>
        </p:spPr>
      </p:pic>
      <p:sp>
        <p:nvSpPr>
          <p:cNvPr id="6" name="Prostokąt 5">
            <a:extLst>
              <a:ext uri="{FF2B5EF4-FFF2-40B4-BE49-F238E27FC236}">
                <a16:creationId xmlns:a16="http://schemas.microsoft.com/office/drawing/2014/main" id="{43F1BCD0-444B-52A8-A801-4773FD432567}"/>
              </a:ext>
            </a:extLst>
          </p:cNvPr>
          <p:cNvSpPr/>
          <p:nvPr/>
        </p:nvSpPr>
        <p:spPr>
          <a:xfrm>
            <a:off x="1205506" y="4323752"/>
            <a:ext cx="2577949" cy="1384995"/>
          </a:xfrm>
          <a:prstGeom prst="rect">
            <a:avLst/>
          </a:prstGeom>
        </p:spPr>
        <p:txBody>
          <a:bodyPr wrap="none">
            <a:spAutoFit/>
          </a:bodyPr>
          <a:lstStyle/>
          <a:p>
            <a:pPr algn="ctr"/>
            <a:r>
              <a:rPr lang="pl-PL" sz="2800" dirty="0">
                <a:solidFill>
                  <a:srgbClr val="00B0F0"/>
                </a:solidFill>
                <a:latin typeface="Century Gothic" panose="020B0502020202020204" pitchFamily="34" charset="0"/>
              </a:rPr>
              <a:t>Ty musisz być</a:t>
            </a:r>
          </a:p>
          <a:p>
            <a:pPr algn="ctr"/>
            <a:r>
              <a:rPr lang="pl-PL" sz="2800" dirty="0">
                <a:solidFill>
                  <a:srgbClr val="00B0F0"/>
                </a:solidFill>
                <a:latin typeface="Century Gothic" panose="020B0502020202020204" pitchFamily="34" charset="0"/>
              </a:rPr>
              <a:t>za kierownicą</a:t>
            </a:r>
          </a:p>
          <a:p>
            <a:pPr algn="ctr"/>
            <a:r>
              <a:rPr lang="pl-PL" sz="2800" dirty="0">
                <a:solidFill>
                  <a:srgbClr val="00B0F0"/>
                </a:solidFill>
                <a:latin typeface="Century Gothic" panose="020B0502020202020204" pitchFamily="34" charset="0"/>
              </a:rPr>
              <a:t>tych narzędzi!</a:t>
            </a:r>
            <a:endParaRPr lang="en-US" sz="2800" dirty="0">
              <a:solidFill>
                <a:srgbClr val="00B0F0"/>
              </a:solidFill>
              <a:latin typeface="Century Gothic" panose="020B0502020202020204" pitchFamily="34" charset="0"/>
            </a:endParaRPr>
          </a:p>
        </p:txBody>
      </p:sp>
    </p:spTree>
    <p:extLst>
      <p:ext uri="{BB962C8B-B14F-4D97-AF65-F5344CB8AC3E}">
        <p14:creationId xmlns:p14="http://schemas.microsoft.com/office/powerpoint/2010/main" val="193346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ppt_x"/>
                                          </p:val>
                                        </p:tav>
                                        <p:tav tm="100000">
                                          <p:val>
                                            <p:strVal val="#ppt_x"/>
                                          </p:val>
                                        </p:tav>
                                      </p:tavLst>
                                    </p:anim>
                                    <p:anim calcmode="lin" valueType="num">
                                      <p:cBhvr additive="base">
                                        <p:cTn id="8" dur="2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50" fill="hold"/>
                                        <p:tgtEl>
                                          <p:spTgt spid="5"/>
                                        </p:tgtEl>
                                        <p:attrNameLst>
                                          <p:attrName>ppt_x</p:attrName>
                                        </p:attrNameLst>
                                      </p:cBhvr>
                                      <p:tavLst>
                                        <p:tav tm="0">
                                          <p:val>
                                            <p:strVal val="#ppt_x"/>
                                          </p:val>
                                        </p:tav>
                                        <p:tav tm="100000">
                                          <p:val>
                                            <p:strVal val="#ppt_x"/>
                                          </p:val>
                                        </p:tav>
                                      </p:tavLst>
                                    </p:anim>
                                    <p:anim calcmode="lin" valueType="num">
                                      <p:cBhvr additive="base">
                                        <p:cTn id="12" dur="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36BD68-C087-5639-C2E0-9A6D5644E2C2}"/>
              </a:ext>
            </a:extLst>
          </p:cNvPr>
          <p:cNvSpPr>
            <a:spLocks noGrp="1"/>
          </p:cNvSpPr>
          <p:nvPr>
            <p:ph type="title"/>
          </p:nvPr>
        </p:nvSpPr>
        <p:spPr/>
        <p:txBody>
          <a:bodyPr/>
          <a:lstStyle/>
          <a:p>
            <a:r>
              <a:rPr lang="pl-PL" dirty="0" err="1"/>
              <a:t>Workflow</a:t>
            </a:r>
            <a:endParaRPr lang="en-US" dirty="0"/>
          </a:p>
        </p:txBody>
      </p:sp>
      <p:sp>
        <p:nvSpPr>
          <p:cNvPr id="4" name="Symbol zastępczy zawartości 1">
            <a:extLst>
              <a:ext uri="{FF2B5EF4-FFF2-40B4-BE49-F238E27FC236}">
                <a16:creationId xmlns:a16="http://schemas.microsoft.com/office/drawing/2014/main" id="{9B49BA05-2ACA-F572-79CD-4DB01EA0BDF1}"/>
              </a:ext>
            </a:extLst>
          </p:cNvPr>
          <p:cNvSpPr txBox="1">
            <a:spLocks/>
          </p:cNvSpPr>
          <p:nvPr/>
        </p:nvSpPr>
        <p:spPr>
          <a:xfrm>
            <a:off x="204153" y="1304930"/>
            <a:ext cx="9071640" cy="583019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Font typeface="Arial" panose="020B0604020202020204" pitchFamily="34" charset="0"/>
              <a:buChar char="•"/>
            </a:pPr>
            <a:endParaRPr lang="en-US" sz="1600" dirty="0">
              <a:solidFill>
                <a:srgbClr val="1F2328"/>
              </a:solidFill>
              <a:latin typeface="Calibri" panose="020F0502020204030204" pitchFamily="34" charset="0"/>
              <a:ea typeface="Calibri" panose="020F0502020204030204" pitchFamily="34" charset="0"/>
              <a:cs typeface="Calibri" panose="020F0502020204030204" pitchFamily="34" charset="0"/>
            </a:endParaRPr>
          </a:p>
          <a:p>
            <a:pPr marL="108000" indent="0">
              <a:buFont typeface="Wingdings 3" charset="2"/>
              <a:buNone/>
            </a:pPr>
            <a:endParaRPr lang="pl-PL" sz="1600" dirty="0">
              <a:latin typeface="Calibri" panose="020F0502020204030204" pitchFamily="34" charset="0"/>
              <a:ea typeface="Calibri" panose="020F0502020204030204" pitchFamily="34" charset="0"/>
              <a:cs typeface="Calibri" panose="020F0502020204030204" pitchFamily="34" charset="0"/>
            </a:endParaRPr>
          </a:p>
        </p:txBody>
      </p:sp>
      <p:pic>
        <p:nvPicPr>
          <p:cNvPr id="10" name="Obraz 9">
            <a:extLst>
              <a:ext uri="{FF2B5EF4-FFF2-40B4-BE49-F238E27FC236}">
                <a16:creationId xmlns:a16="http://schemas.microsoft.com/office/drawing/2014/main" id="{E0562281-44C5-A55E-2C89-97126E40BF03}"/>
              </a:ext>
            </a:extLst>
          </p:cNvPr>
          <p:cNvPicPr>
            <a:picLocks noChangeAspect="1"/>
          </p:cNvPicPr>
          <p:nvPr/>
        </p:nvPicPr>
        <p:blipFill>
          <a:blip r:embed="rId2"/>
          <a:stretch>
            <a:fillRect/>
          </a:stretch>
        </p:blipFill>
        <p:spPr>
          <a:xfrm>
            <a:off x="357888" y="1543883"/>
            <a:ext cx="6467912" cy="4128455"/>
          </a:xfrm>
          <a:prstGeom prst="rect">
            <a:avLst/>
          </a:prstGeom>
        </p:spPr>
      </p:pic>
    </p:spTree>
    <p:extLst>
      <p:ext uri="{BB962C8B-B14F-4D97-AF65-F5344CB8AC3E}">
        <p14:creationId xmlns:p14="http://schemas.microsoft.com/office/powerpoint/2010/main" val="4074244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F851091-B081-4E49-AAD4-7F0915F8AC8C}"/>
              </a:ext>
            </a:extLst>
          </p:cNvPr>
          <p:cNvSpPr>
            <a:spLocks noGrp="1"/>
          </p:cNvSpPr>
          <p:nvPr>
            <p:ph type="title"/>
          </p:nvPr>
        </p:nvSpPr>
        <p:spPr>
          <a:xfrm>
            <a:off x="158922" y="0"/>
            <a:ext cx="6347713" cy="1320800"/>
          </a:xfrm>
        </p:spPr>
        <p:txBody>
          <a:bodyPr/>
          <a:lstStyle/>
          <a:p>
            <a:r>
              <a:rPr lang="en-US" dirty="0"/>
              <a:t>Mathematica</a:t>
            </a:r>
          </a:p>
        </p:txBody>
      </p:sp>
      <p:pic>
        <p:nvPicPr>
          <p:cNvPr id="5" name="Obraz 4">
            <a:extLst>
              <a:ext uri="{FF2B5EF4-FFF2-40B4-BE49-F238E27FC236}">
                <a16:creationId xmlns:a16="http://schemas.microsoft.com/office/drawing/2014/main" id="{AC52737A-FBD3-4305-A264-5C63481BE213}"/>
              </a:ext>
            </a:extLst>
          </p:cNvPr>
          <p:cNvPicPr>
            <a:picLocks noChangeAspect="1"/>
          </p:cNvPicPr>
          <p:nvPr/>
        </p:nvPicPr>
        <p:blipFill>
          <a:blip r:embed="rId2"/>
          <a:stretch>
            <a:fillRect/>
          </a:stretch>
        </p:blipFill>
        <p:spPr>
          <a:xfrm>
            <a:off x="522725" y="1012998"/>
            <a:ext cx="1916366" cy="2010228"/>
          </a:xfrm>
          <a:prstGeom prst="rect">
            <a:avLst/>
          </a:prstGeom>
        </p:spPr>
      </p:pic>
      <p:pic>
        <p:nvPicPr>
          <p:cNvPr id="6" name="Obraz 5">
            <a:extLst>
              <a:ext uri="{FF2B5EF4-FFF2-40B4-BE49-F238E27FC236}">
                <a16:creationId xmlns:a16="http://schemas.microsoft.com/office/drawing/2014/main" id="{39D680AB-5FA2-4416-B340-476EB826BC7C}"/>
              </a:ext>
            </a:extLst>
          </p:cNvPr>
          <p:cNvPicPr>
            <a:picLocks noChangeAspect="1"/>
          </p:cNvPicPr>
          <p:nvPr/>
        </p:nvPicPr>
        <p:blipFill>
          <a:blip r:embed="rId3"/>
          <a:stretch>
            <a:fillRect/>
          </a:stretch>
        </p:blipFill>
        <p:spPr>
          <a:xfrm>
            <a:off x="0" y="3618287"/>
            <a:ext cx="6040427" cy="3326262"/>
          </a:xfrm>
          <a:prstGeom prst="rect">
            <a:avLst/>
          </a:prstGeom>
        </p:spPr>
      </p:pic>
      <p:sp>
        <p:nvSpPr>
          <p:cNvPr id="7" name="pole tekstowe 6">
            <a:extLst>
              <a:ext uri="{FF2B5EF4-FFF2-40B4-BE49-F238E27FC236}">
                <a16:creationId xmlns:a16="http://schemas.microsoft.com/office/drawing/2014/main" id="{663CA96D-A98C-4077-9BF6-D7ECAA8AA539}"/>
              </a:ext>
            </a:extLst>
          </p:cNvPr>
          <p:cNvSpPr txBox="1"/>
          <p:nvPr/>
        </p:nvSpPr>
        <p:spPr>
          <a:xfrm>
            <a:off x="510823" y="580743"/>
            <a:ext cx="2126544" cy="646331"/>
          </a:xfrm>
          <a:prstGeom prst="rect">
            <a:avLst/>
          </a:prstGeom>
          <a:noFill/>
        </p:spPr>
        <p:txBody>
          <a:bodyPr wrap="none" rtlCol="0">
            <a:spAutoFit/>
          </a:bodyPr>
          <a:lstStyle/>
          <a:p>
            <a:r>
              <a:rPr lang="en-US" dirty="0"/>
              <a:t>[Stephen Wolfram]</a:t>
            </a:r>
          </a:p>
          <a:p>
            <a:endParaRPr lang="en-US" dirty="0"/>
          </a:p>
        </p:txBody>
      </p:sp>
      <p:sp>
        <p:nvSpPr>
          <p:cNvPr id="3" name="Symbol zastępczy zawartości 2">
            <a:extLst>
              <a:ext uri="{FF2B5EF4-FFF2-40B4-BE49-F238E27FC236}">
                <a16:creationId xmlns:a16="http://schemas.microsoft.com/office/drawing/2014/main" id="{40595D80-308C-4E91-831F-917F85033A25}"/>
              </a:ext>
            </a:extLst>
          </p:cNvPr>
          <p:cNvSpPr>
            <a:spLocks noGrp="1"/>
          </p:cNvSpPr>
          <p:nvPr>
            <p:ph idx="1"/>
          </p:nvPr>
        </p:nvSpPr>
        <p:spPr>
          <a:xfrm>
            <a:off x="364098" y="2825414"/>
            <a:ext cx="6484358" cy="792873"/>
          </a:xfrm>
        </p:spPr>
        <p:txBody>
          <a:bodyPr>
            <a:normAutofit/>
          </a:bodyPr>
          <a:lstStyle/>
          <a:p>
            <a:r>
              <a:rPr lang="en-US" dirty="0">
                <a:hlinkClick r:id="rId4"/>
              </a:rPr>
              <a:t>https://www.youtube.com/watch?v=QMAjAQg2Grc</a:t>
            </a:r>
            <a:endParaRPr lang="en-US" dirty="0"/>
          </a:p>
          <a:p>
            <a:r>
              <a:rPr lang="en-US" dirty="0"/>
              <a:t>https://www.youtube.com/watch?v=ysVdWiBVKHc</a:t>
            </a:r>
          </a:p>
          <a:p>
            <a:endParaRPr lang="en-US" dirty="0"/>
          </a:p>
        </p:txBody>
      </p:sp>
      <p:pic>
        <p:nvPicPr>
          <p:cNvPr id="9" name="Obraz 8">
            <a:extLst>
              <a:ext uri="{FF2B5EF4-FFF2-40B4-BE49-F238E27FC236}">
                <a16:creationId xmlns:a16="http://schemas.microsoft.com/office/drawing/2014/main" id="{DCEA3B04-D8ED-DDC7-3AA5-37711C81F77F}"/>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53516" y="183139"/>
            <a:ext cx="4557801" cy="2487974"/>
          </a:xfrm>
          <a:prstGeom prst="rect">
            <a:avLst/>
          </a:prstGeom>
        </p:spPr>
      </p:pic>
      <p:pic>
        <p:nvPicPr>
          <p:cNvPr id="4" name="Obraz 3">
            <a:extLst>
              <a:ext uri="{FF2B5EF4-FFF2-40B4-BE49-F238E27FC236}">
                <a16:creationId xmlns:a16="http://schemas.microsoft.com/office/drawing/2014/main" id="{EF0AF4A8-9B1E-4207-A572-FA4F59914ED9}"/>
              </a:ext>
            </a:extLst>
          </p:cNvPr>
          <p:cNvPicPr>
            <a:picLocks noChangeAspect="1"/>
          </p:cNvPicPr>
          <p:nvPr/>
        </p:nvPicPr>
        <p:blipFill>
          <a:blip r:embed="rId7"/>
          <a:stretch>
            <a:fillRect/>
          </a:stretch>
        </p:blipFill>
        <p:spPr>
          <a:xfrm>
            <a:off x="5462840" y="4849499"/>
            <a:ext cx="3320250" cy="1688841"/>
          </a:xfrm>
          <a:prstGeom prst="rect">
            <a:avLst/>
          </a:prstGeom>
        </p:spPr>
      </p:pic>
    </p:spTree>
    <p:extLst>
      <p:ext uri="{BB962C8B-B14F-4D97-AF65-F5344CB8AC3E}">
        <p14:creationId xmlns:p14="http://schemas.microsoft.com/office/powerpoint/2010/main" val="38947792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DA9FA4E-C816-4C24-AC52-6906C2EA1434}"/>
              </a:ext>
            </a:extLst>
          </p:cNvPr>
          <p:cNvSpPr>
            <a:spLocks noGrp="1"/>
          </p:cNvSpPr>
          <p:nvPr>
            <p:ph type="title"/>
          </p:nvPr>
        </p:nvSpPr>
        <p:spPr>
          <a:xfrm>
            <a:off x="174170" y="291862"/>
            <a:ext cx="7442193" cy="1320800"/>
          </a:xfrm>
        </p:spPr>
        <p:txBody>
          <a:bodyPr/>
          <a:lstStyle/>
          <a:p>
            <a:r>
              <a:rPr lang="en-US" dirty="0"/>
              <a:t>http://www.wolframalpha.com/</a:t>
            </a:r>
          </a:p>
        </p:txBody>
      </p:sp>
      <p:sp>
        <p:nvSpPr>
          <p:cNvPr id="3" name="Symbol zastępczy zawartości 2">
            <a:extLst>
              <a:ext uri="{FF2B5EF4-FFF2-40B4-BE49-F238E27FC236}">
                <a16:creationId xmlns:a16="http://schemas.microsoft.com/office/drawing/2014/main" id="{70ACDCDD-9EF6-4798-822E-5949944C4A3B}"/>
              </a:ext>
            </a:extLst>
          </p:cNvPr>
          <p:cNvSpPr>
            <a:spLocks noGrp="1"/>
          </p:cNvSpPr>
          <p:nvPr>
            <p:ph idx="1"/>
          </p:nvPr>
        </p:nvSpPr>
        <p:spPr>
          <a:xfrm>
            <a:off x="609597" y="1488613"/>
            <a:ext cx="7297273" cy="4358168"/>
          </a:xfrm>
        </p:spPr>
        <p:txBody>
          <a:bodyPr>
            <a:normAutofit/>
          </a:bodyPr>
          <a:lstStyle/>
          <a:p>
            <a:pPr fontAlgn="base">
              <a:lnSpc>
                <a:spcPct val="170000"/>
              </a:lnSpc>
            </a:pPr>
            <a:endParaRPr lang="pl-PL" dirty="0"/>
          </a:p>
        </p:txBody>
      </p:sp>
      <p:pic>
        <p:nvPicPr>
          <p:cNvPr id="5" name="Obraz 4">
            <a:extLst>
              <a:ext uri="{FF2B5EF4-FFF2-40B4-BE49-F238E27FC236}">
                <a16:creationId xmlns:a16="http://schemas.microsoft.com/office/drawing/2014/main" id="{B7786641-BBD5-4144-8A22-441E11F76AA8}"/>
              </a:ext>
            </a:extLst>
          </p:cNvPr>
          <p:cNvPicPr>
            <a:picLocks noChangeAspect="1"/>
          </p:cNvPicPr>
          <p:nvPr/>
        </p:nvPicPr>
        <p:blipFill>
          <a:blip r:embed="rId2"/>
          <a:stretch>
            <a:fillRect/>
          </a:stretch>
        </p:blipFill>
        <p:spPr>
          <a:xfrm>
            <a:off x="464675" y="1383649"/>
            <a:ext cx="6284468" cy="5182489"/>
          </a:xfrm>
          <a:prstGeom prst="rect">
            <a:avLst/>
          </a:prstGeom>
        </p:spPr>
      </p:pic>
    </p:spTree>
    <p:extLst>
      <p:ext uri="{BB962C8B-B14F-4D97-AF65-F5344CB8AC3E}">
        <p14:creationId xmlns:p14="http://schemas.microsoft.com/office/powerpoint/2010/main" val="41157959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F72CD69-05D0-4659-BA08-2A6CC7A58EC1}"/>
              </a:ext>
            </a:extLst>
          </p:cNvPr>
          <p:cNvSpPr>
            <a:spLocks noGrp="1"/>
          </p:cNvSpPr>
          <p:nvPr>
            <p:ph type="title"/>
          </p:nvPr>
        </p:nvSpPr>
        <p:spPr>
          <a:xfrm>
            <a:off x="256484" y="156237"/>
            <a:ext cx="7053944" cy="660400"/>
          </a:xfrm>
        </p:spPr>
        <p:txBody>
          <a:bodyPr/>
          <a:lstStyle/>
          <a:p>
            <a:r>
              <a:rPr lang="en-US" dirty="0"/>
              <a:t>Octave Command Line and GUI</a:t>
            </a:r>
          </a:p>
        </p:txBody>
      </p:sp>
      <p:sp>
        <p:nvSpPr>
          <p:cNvPr id="6" name="Symbol zastępczy zawartości 5">
            <a:extLst>
              <a:ext uri="{FF2B5EF4-FFF2-40B4-BE49-F238E27FC236}">
                <a16:creationId xmlns:a16="http://schemas.microsoft.com/office/drawing/2014/main" id="{A59B78BB-CEF8-4A26-8D77-FD2B8E6951D9}"/>
              </a:ext>
            </a:extLst>
          </p:cNvPr>
          <p:cNvSpPr>
            <a:spLocks noGrp="1"/>
          </p:cNvSpPr>
          <p:nvPr>
            <p:ph idx="1"/>
          </p:nvPr>
        </p:nvSpPr>
        <p:spPr/>
        <p:txBody>
          <a:bodyPr/>
          <a:lstStyle/>
          <a:p>
            <a:endParaRPr lang="en-US"/>
          </a:p>
        </p:txBody>
      </p:sp>
      <p:pic>
        <p:nvPicPr>
          <p:cNvPr id="7" name="Obraz 6">
            <a:extLst>
              <a:ext uri="{FF2B5EF4-FFF2-40B4-BE49-F238E27FC236}">
                <a16:creationId xmlns:a16="http://schemas.microsoft.com/office/drawing/2014/main" id="{71220B23-8670-4EFF-A0EB-1B4F09188FAF}"/>
              </a:ext>
            </a:extLst>
          </p:cNvPr>
          <p:cNvPicPr>
            <a:picLocks noChangeAspect="1"/>
          </p:cNvPicPr>
          <p:nvPr/>
        </p:nvPicPr>
        <p:blipFill>
          <a:blip r:embed="rId2"/>
          <a:stretch>
            <a:fillRect/>
          </a:stretch>
        </p:blipFill>
        <p:spPr>
          <a:xfrm>
            <a:off x="0" y="1977389"/>
            <a:ext cx="9144001" cy="4880611"/>
          </a:xfrm>
          <a:prstGeom prst="rect">
            <a:avLst/>
          </a:prstGeom>
        </p:spPr>
      </p:pic>
      <p:sp>
        <p:nvSpPr>
          <p:cNvPr id="8" name="Symbol zastępczy zawartości 2">
            <a:extLst>
              <a:ext uri="{FF2B5EF4-FFF2-40B4-BE49-F238E27FC236}">
                <a16:creationId xmlns:a16="http://schemas.microsoft.com/office/drawing/2014/main" id="{90AA4F3C-2DD2-45F8-8B1A-B55C9D10CE45}"/>
              </a:ext>
            </a:extLst>
          </p:cNvPr>
          <p:cNvSpPr txBox="1">
            <a:spLocks/>
          </p:cNvSpPr>
          <p:nvPr/>
        </p:nvSpPr>
        <p:spPr>
          <a:xfrm>
            <a:off x="134819" y="816637"/>
            <a:ext cx="8864038" cy="1701592"/>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fontAlgn="base">
              <a:lnSpc>
                <a:spcPct val="170000"/>
              </a:lnSpc>
            </a:pPr>
            <a:r>
              <a:rPr lang="pl-PL" dirty="0" err="1"/>
              <a:t>Octave</a:t>
            </a:r>
            <a:r>
              <a:rPr lang="pl-PL" dirty="0"/>
              <a:t> jest to program komputerowy oraz skryptowy język programowania przeznaczony do wykonywania obliczeń numerycznych, </a:t>
            </a:r>
            <a:r>
              <a:rPr lang="en-US" dirty="0" err="1"/>
              <a:t>wolny</a:t>
            </a:r>
            <a:r>
              <a:rPr lang="en-US" dirty="0"/>
              <a:t> o</a:t>
            </a:r>
            <a:r>
              <a:rPr lang="pl-PL" dirty="0" err="1"/>
              <a:t>dpowiednik</a:t>
            </a:r>
            <a:r>
              <a:rPr lang="pl-PL" dirty="0"/>
              <a:t> komercyjnego programu </a:t>
            </a:r>
            <a:r>
              <a:rPr lang="pl-PL" dirty="0" err="1"/>
              <a:t>Matlab</a:t>
            </a:r>
            <a:r>
              <a:rPr lang="pl-PL" dirty="0"/>
              <a:t>.</a:t>
            </a:r>
            <a:endParaRPr lang="en-US" dirty="0"/>
          </a:p>
          <a:p>
            <a:pPr fontAlgn="base">
              <a:lnSpc>
                <a:spcPct val="170000"/>
              </a:lnSpc>
            </a:pPr>
            <a:r>
              <a:rPr lang="pl-PL" dirty="0"/>
              <a:t> Program jest aktywnie rozwijany od 1992 roku. </a:t>
            </a:r>
          </a:p>
        </p:txBody>
      </p:sp>
      <p:pic>
        <p:nvPicPr>
          <p:cNvPr id="9" name="Obraz 8">
            <a:extLst>
              <a:ext uri="{FF2B5EF4-FFF2-40B4-BE49-F238E27FC236}">
                <a16:creationId xmlns:a16="http://schemas.microsoft.com/office/drawing/2014/main" id="{24B657D2-4F2E-4109-94DF-6D298677B627}"/>
              </a:ext>
            </a:extLst>
          </p:cNvPr>
          <p:cNvPicPr>
            <a:picLocks noChangeAspect="1"/>
          </p:cNvPicPr>
          <p:nvPr/>
        </p:nvPicPr>
        <p:blipFill>
          <a:blip r:embed="rId3"/>
          <a:stretch>
            <a:fillRect/>
          </a:stretch>
        </p:blipFill>
        <p:spPr>
          <a:xfrm>
            <a:off x="6718313" y="2837960"/>
            <a:ext cx="1885686" cy="899468"/>
          </a:xfrm>
          <a:prstGeom prst="rect">
            <a:avLst/>
          </a:prstGeom>
        </p:spPr>
      </p:pic>
    </p:spTree>
    <p:extLst>
      <p:ext uri="{BB962C8B-B14F-4D97-AF65-F5344CB8AC3E}">
        <p14:creationId xmlns:p14="http://schemas.microsoft.com/office/powerpoint/2010/main" val="665895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DA9FA4E-C816-4C24-AC52-6906C2EA1434}"/>
              </a:ext>
            </a:extLst>
          </p:cNvPr>
          <p:cNvSpPr>
            <a:spLocks noGrp="1"/>
          </p:cNvSpPr>
          <p:nvPr>
            <p:ph type="title"/>
          </p:nvPr>
        </p:nvSpPr>
        <p:spPr>
          <a:xfrm>
            <a:off x="609597" y="167813"/>
            <a:ext cx="7844974" cy="1007844"/>
          </a:xfrm>
        </p:spPr>
        <p:txBody>
          <a:bodyPr>
            <a:normAutofit fontScale="90000"/>
          </a:bodyPr>
          <a:lstStyle/>
          <a:p>
            <a:pPr fontAlgn="base"/>
            <a:r>
              <a:rPr lang="pl-PL" dirty="0" err="1"/>
              <a:t>Octave</a:t>
            </a:r>
            <a:r>
              <a:rPr lang="pl-PL" dirty="0"/>
              <a:t> </a:t>
            </a:r>
            <a:r>
              <a:rPr lang="en-US" dirty="0" err="1"/>
              <a:t>słyży</a:t>
            </a:r>
            <a:r>
              <a:rPr lang="en-US" dirty="0"/>
              <a:t> do </a:t>
            </a:r>
            <a:r>
              <a:rPr lang="en-US" dirty="0" err="1"/>
              <a:t>rozwiązywania</a:t>
            </a:r>
            <a:r>
              <a:rPr lang="pl-PL" dirty="0"/>
              <a:t> problemów numerycznych, m.in.:</a:t>
            </a:r>
          </a:p>
        </p:txBody>
      </p:sp>
      <p:sp>
        <p:nvSpPr>
          <p:cNvPr id="3" name="Symbol zastępczy zawartości 2">
            <a:extLst>
              <a:ext uri="{FF2B5EF4-FFF2-40B4-BE49-F238E27FC236}">
                <a16:creationId xmlns:a16="http://schemas.microsoft.com/office/drawing/2014/main" id="{70ACDCDD-9EF6-4798-822E-5949944C4A3B}"/>
              </a:ext>
            </a:extLst>
          </p:cNvPr>
          <p:cNvSpPr>
            <a:spLocks noGrp="1"/>
          </p:cNvSpPr>
          <p:nvPr>
            <p:ph idx="1"/>
          </p:nvPr>
        </p:nvSpPr>
        <p:spPr>
          <a:xfrm>
            <a:off x="420911" y="1437811"/>
            <a:ext cx="7844974" cy="5420189"/>
          </a:xfrm>
        </p:spPr>
        <p:txBody>
          <a:bodyPr>
            <a:normAutofit lnSpcReduction="10000"/>
          </a:bodyPr>
          <a:lstStyle/>
          <a:p>
            <a:pPr fontAlgn="base"/>
            <a:r>
              <a:rPr lang="pl-PL" dirty="0"/>
              <a:t>obliczanie wartości wyrażeń (w tym wyrażeń zawierających zaawansowane funkcje matematyczne, np. funkcje zespolone)</a:t>
            </a:r>
          </a:p>
          <a:p>
            <a:pPr fontAlgn="base"/>
            <a:r>
              <a:rPr lang="pl-PL" dirty="0"/>
              <a:t>znajdowania wartości sum i iloczynów ciągów liczb o bardzo dużej liczbie elementów</a:t>
            </a:r>
          </a:p>
          <a:p>
            <a:pPr fontAlgn="base"/>
            <a:r>
              <a:rPr lang="pl-PL" dirty="0"/>
              <a:t>znajdowania rozwiązań układów równań liniowych (mogących mieć nawet tysiące niewiadomych)</a:t>
            </a:r>
          </a:p>
          <a:p>
            <a:pPr fontAlgn="base"/>
            <a:r>
              <a:rPr lang="pl-PL" dirty="0"/>
              <a:t>rozwiązywania równań i układów równań nieliniowych</a:t>
            </a:r>
          </a:p>
          <a:p>
            <a:pPr fontAlgn="base"/>
            <a:r>
              <a:rPr lang="pl-PL" dirty="0"/>
              <a:t>znajdowania wartości całek (oznaczonych)</a:t>
            </a:r>
          </a:p>
          <a:p>
            <a:pPr fontAlgn="base"/>
            <a:r>
              <a:rPr lang="pl-PL" dirty="0"/>
              <a:t>rozwiązywania układów równań różniczkowych zwyczajnych</a:t>
            </a:r>
          </a:p>
          <a:p>
            <a:pPr fontAlgn="base"/>
            <a:r>
              <a:rPr lang="pl-PL" dirty="0"/>
              <a:t>rozwiązywania układów równań różniczkowych cząstkowych</a:t>
            </a:r>
          </a:p>
          <a:p>
            <a:pPr fontAlgn="base"/>
            <a:r>
              <a:rPr lang="pl-PL" dirty="0"/>
              <a:t>rozwiązywanie standardowych problemów algebry liniowej, m.in. wyznaczania wartości i wektorów własnych</a:t>
            </a:r>
          </a:p>
          <a:p>
            <a:pPr fontAlgn="base"/>
            <a:r>
              <a:rPr lang="pl-PL" dirty="0"/>
              <a:t>prezentacji rozwiązań w postaci wykresów</a:t>
            </a:r>
          </a:p>
          <a:p>
            <a:pPr fontAlgn="base"/>
            <a:r>
              <a:rPr lang="pl-PL" dirty="0" err="1"/>
              <a:t>Octave</a:t>
            </a:r>
            <a:r>
              <a:rPr lang="pl-PL" dirty="0"/>
              <a:t> to także </a:t>
            </a:r>
            <a:r>
              <a:rPr lang="pl-PL" dirty="0">
                <a:hlinkClick r:id="rId2"/>
              </a:rPr>
              <a:t>skryptowy język programowania</a:t>
            </a:r>
            <a:r>
              <a:rPr lang="pl-PL" dirty="0"/>
              <a:t> posiadający mechanizmy włączania do obliczeń wysokowydajnych funkcji napisanych w kompilowanych językach programowania, np. C/C++.</a:t>
            </a:r>
          </a:p>
        </p:txBody>
      </p:sp>
    </p:spTree>
    <p:extLst>
      <p:ext uri="{BB962C8B-B14F-4D97-AF65-F5344CB8AC3E}">
        <p14:creationId xmlns:p14="http://schemas.microsoft.com/office/powerpoint/2010/main" val="34184600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B785FF8-015A-BFED-50BE-5A23D5E34F85}"/>
              </a:ext>
            </a:extLst>
          </p:cNvPr>
          <p:cNvSpPr>
            <a:spLocks noGrp="1"/>
          </p:cNvSpPr>
          <p:nvPr>
            <p:ph type="title"/>
          </p:nvPr>
        </p:nvSpPr>
        <p:spPr>
          <a:xfrm>
            <a:off x="123825" y="161925"/>
            <a:ext cx="9115425" cy="619125"/>
          </a:xfrm>
        </p:spPr>
        <p:txBody>
          <a:bodyPr>
            <a:normAutofit fontScale="90000"/>
          </a:bodyPr>
          <a:lstStyle/>
          <a:p>
            <a:r>
              <a:rPr lang="pl-PL" dirty="0"/>
              <a:t>Obliczenia numeryczne i symboliczne</a:t>
            </a:r>
            <a:endParaRPr lang="en-US" dirty="0"/>
          </a:p>
        </p:txBody>
      </p:sp>
      <p:sp>
        <p:nvSpPr>
          <p:cNvPr id="3" name="Symbol zastępczy zawartości 2">
            <a:extLst>
              <a:ext uri="{FF2B5EF4-FFF2-40B4-BE49-F238E27FC236}">
                <a16:creationId xmlns:a16="http://schemas.microsoft.com/office/drawing/2014/main" id="{EB3E2743-5806-3C71-D3F4-B023278B08F6}"/>
              </a:ext>
            </a:extLst>
          </p:cNvPr>
          <p:cNvSpPr>
            <a:spLocks noGrp="1"/>
          </p:cNvSpPr>
          <p:nvPr>
            <p:ph idx="1"/>
          </p:nvPr>
        </p:nvSpPr>
        <p:spPr>
          <a:xfrm>
            <a:off x="123825" y="781050"/>
            <a:ext cx="8305799" cy="5981700"/>
          </a:xfrm>
        </p:spPr>
        <p:txBody>
          <a:bodyPr>
            <a:normAutofit fontScale="77500" lnSpcReduction="20000"/>
          </a:bodyPr>
          <a:lstStyle/>
          <a:p>
            <a:pPr>
              <a:lnSpc>
                <a:spcPct val="170000"/>
              </a:lnSpc>
            </a:pPr>
            <a:r>
              <a:rPr lang="pl-PL" sz="1600" dirty="0"/>
              <a:t>Są  dwa różne podejścia do rozwiązywania problemów matematycznych i fizycznych, często wykorzystywane w naukach ścisłych i inżynierii.</a:t>
            </a:r>
          </a:p>
          <a:p>
            <a:pPr>
              <a:lnSpc>
                <a:spcPct val="170000"/>
              </a:lnSpc>
              <a:buFont typeface="+mj-lt"/>
              <a:buAutoNum type="arabicPeriod"/>
            </a:pPr>
            <a:r>
              <a:rPr lang="pl-PL" sz="1600" b="1" dirty="0"/>
              <a:t>Obliczenia symboliczne</a:t>
            </a:r>
            <a:r>
              <a:rPr lang="pl-PL" sz="1600" dirty="0"/>
              <a:t>:</a:t>
            </a:r>
          </a:p>
          <a:p>
            <a:pPr marL="742950" lvl="1" indent="-285750">
              <a:lnSpc>
                <a:spcPct val="170000"/>
              </a:lnSpc>
              <a:buFont typeface="+mj-lt"/>
              <a:buAutoNum type="arabicPeriod"/>
            </a:pPr>
            <a:r>
              <a:rPr lang="pl-PL" sz="1400" dirty="0"/>
              <a:t>Polegają na manipulacji wyrażeń matematycznych w formie symbolicznej, np. znajdowaniu dokładnych rozwiązań równań.</a:t>
            </a:r>
          </a:p>
          <a:p>
            <a:pPr marL="742950" lvl="1" indent="-285750">
              <a:lnSpc>
                <a:spcPct val="170000"/>
              </a:lnSpc>
              <a:buFont typeface="+mj-lt"/>
              <a:buAutoNum type="arabicPeriod"/>
            </a:pPr>
            <a:r>
              <a:rPr lang="pl-PL" sz="1400" dirty="0"/>
              <a:t>Wykorzystują reguły algebry, rachunku różniczkowego i całkowego do przekształcania wyrażeń w formie dokładnej.</a:t>
            </a:r>
          </a:p>
          <a:p>
            <a:pPr marL="742950" lvl="1" indent="-285750">
              <a:lnSpc>
                <a:spcPct val="170000"/>
              </a:lnSpc>
              <a:buFont typeface="+mj-lt"/>
              <a:buAutoNum type="arabicPeriod"/>
            </a:pPr>
            <a:r>
              <a:rPr lang="pl-PL" sz="1400" dirty="0"/>
              <a:t>Typowe narzędzia: </a:t>
            </a:r>
            <a:r>
              <a:rPr lang="pl-PL" sz="1400" dirty="0" err="1"/>
              <a:t>Mathematica</a:t>
            </a:r>
            <a:r>
              <a:rPr lang="pl-PL" sz="1400" dirty="0"/>
              <a:t>, </a:t>
            </a:r>
            <a:r>
              <a:rPr lang="pl-PL" sz="1400" dirty="0" err="1"/>
              <a:t>Maple</a:t>
            </a:r>
            <a:r>
              <a:rPr lang="pl-PL" sz="1400" dirty="0"/>
              <a:t>, </a:t>
            </a:r>
            <a:r>
              <a:rPr lang="pl-PL" sz="1400" dirty="0" err="1"/>
              <a:t>SymPy</a:t>
            </a:r>
            <a:r>
              <a:rPr lang="pl-PL" sz="1400" dirty="0"/>
              <a:t> (</a:t>
            </a:r>
            <a:r>
              <a:rPr lang="pl-PL" sz="1400" dirty="0" err="1"/>
              <a:t>Python</a:t>
            </a:r>
            <a:r>
              <a:rPr lang="pl-PL" sz="1400" dirty="0"/>
              <a:t>).</a:t>
            </a:r>
          </a:p>
          <a:p>
            <a:pPr marL="742950" lvl="1" indent="-285750">
              <a:lnSpc>
                <a:spcPct val="170000"/>
              </a:lnSpc>
              <a:buFont typeface="+mj-lt"/>
              <a:buAutoNum type="arabicPeriod"/>
            </a:pPr>
            <a:r>
              <a:rPr lang="pl-PL" sz="1400" dirty="0"/>
              <a:t>Przykłady zastosowań: dowody matematyczne, analiza funkcji, symboliczne rozwiązywanie równań.</a:t>
            </a:r>
          </a:p>
          <a:p>
            <a:pPr>
              <a:lnSpc>
                <a:spcPct val="170000"/>
              </a:lnSpc>
              <a:buFont typeface="+mj-lt"/>
              <a:buAutoNum type="arabicPeriod"/>
            </a:pPr>
            <a:r>
              <a:rPr lang="pl-PL" sz="1600" b="1" dirty="0"/>
              <a:t>Obliczenia numeryczne</a:t>
            </a:r>
            <a:r>
              <a:rPr lang="pl-PL" sz="1600" dirty="0"/>
              <a:t>:</a:t>
            </a:r>
          </a:p>
          <a:p>
            <a:pPr marL="742950" lvl="1" indent="-285750">
              <a:lnSpc>
                <a:spcPct val="170000"/>
              </a:lnSpc>
              <a:buFont typeface="+mj-lt"/>
              <a:buAutoNum type="arabicPeriod"/>
            </a:pPr>
            <a:r>
              <a:rPr lang="pl-PL" sz="1400" dirty="0"/>
              <a:t>Polegają na przybliżonym rozwiązywaniu równań matematycznych za pomocą algorytmów numerycznych.</a:t>
            </a:r>
          </a:p>
          <a:p>
            <a:pPr marL="742950" lvl="1" indent="-285750">
              <a:lnSpc>
                <a:spcPct val="170000"/>
              </a:lnSpc>
              <a:buFont typeface="+mj-lt"/>
              <a:buAutoNum type="arabicPeriod"/>
            </a:pPr>
            <a:r>
              <a:rPr lang="pl-PL" sz="1400" dirty="0"/>
              <a:t>Używane, gdy analityczne (symboliczne) rozwiązania są trudne lub niemożliwe do uzyskania.</a:t>
            </a:r>
          </a:p>
          <a:p>
            <a:pPr marL="742950" lvl="1" indent="-285750">
              <a:lnSpc>
                <a:spcPct val="170000"/>
              </a:lnSpc>
              <a:buFont typeface="+mj-lt"/>
              <a:buAutoNum type="arabicPeriod"/>
            </a:pPr>
            <a:r>
              <a:rPr lang="pl-PL" sz="1400" dirty="0"/>
              <a:t>Wymagają zastosowania metod takich jak różniczkowanie numeryczne, całkowanie, metody iteracyjne (np. metoda Newtona).</a:t>
            </a:r>
          </a:p>
          <a:p>
            <a:pPr marL="742950" lvl="1" indent="-285750">
              <a:lnSpc>
                <a:spcPct val="170000"/>
              </a:lnSpc>
              <a:buFont typeface="+mj-lt"/>
              <a:buAutoNum type="arabicPeriod"/>
            </a:pPr>
            <a:r>
              <a:rPr lang="pl-PL" sz="1400" dirty="0"/>
              <a:t>Typowe narzędzia: MATLAB, </a:t>
            </a:r>
            <a:r>
              <a:rPr lang="pl-PL" sz="1400" dirty="0" err="1"/>
              <a:t>NumPy</a:t>
            </a:r>
            <a:r>
              <a:rPr lang="pl-PL" sz="1400" dirty="0"/>
              <a:t> (</a:t>
            </a:r>
            <a:r>
              <a:rPr lang="pl-PL" sz="1400" dirty="0" err="1"/>
              <a:t>Python</a:t>
            </a:r>
            <a:r>
              <a:rPr lang="pl-PL" sz="1400" dirty="0"/>
              <a:t>), Fortran, C++.</a:t>
            </a:r>
          </a:p>
          <a:p>
            <a:pPr marL="742950" lvl="1" indent="-285750">
              <a:lnSpc>
                <a:spcPct val="170000"/>
              </a:lnSpc>
              <a:buFont typeface="+mj-lt"/>
              <a:buAutoNum type="arabicPeriod"/>
            </a:pPr>
            <a:r>
              <a:rPr lang="pl-PL" sz="1400" dirty="0"/>
              <a:t>Przykłady zastosowań: symulacje fizyczne, analiza danych, rozwiązywanie równań różniczkowych.</a:t>
            </a:r>
            <a:endParaRPr lang="en-US" sz="1600" dirty="0"/>
          </a:p>
        </p:txBody>
      </p:sp>
    </p:spTree>
    <p:extLst>
      <p:ext uri="{BB962C8B-B14F-4D97-AF65-F5344CB8AC3E}">
        <p14:creationId xmlns:p14="http://schemas.microsoft.com/office/powerpoint/2010/main" val="1048222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8345D58-8520-C8F3-70CA-7E8F464B1782}"/>
              </a:ext>
            </a:extLst>
          </p:cNvPr>
          <p:cNvSpPr>
            <a:spLocks noGrp="1"/>
          </p:cNvSpPr>
          <p:nvPr>
            <p:ph type="title"/>
          </p:nvPr>
        </p:nvSpPr>
        <p:spPr>
          <a:xfrm>
            <a:off x="1626398" y="268234"/>
            <a:ext cx="6347713" cy="1320800"/>
          </a:xfrm>
        </p:spPr>
        <p:txBody>
          <a:bodyPr/>
          <a:lstStyle/>
          <a:p>
            <a:r>
              <a:rPr lang="pl-PL" dirty="0"/>
              <a:t>Obliczenia symboliczne</a:t>
            </a:r>
            <a:endParaRPr lang="en-US" dirty="0"/>
          </a:p>
        </p:txBody>
      </p:sp>
      <p:pic>
        <p:nvPicPr>
          <p:cNvPr id="5" name="Obraz 4" descr="\documentclass{article}&#10;\usepackage{amsmath}&#10;\pagestyle{empty}&#10;\begin{document}&#10;&#10;$$ 2^x = 8$$&#10;&#10;&#10;\end{document}" title="IguanaTex Bitmap Display">
            <a:extLst>
              <a:ext uri="{FF2B5EF4-FFF2-40B4-BE49-F238E27FC236}">
                <a16:creationId xmlns:a16="http://schemas.microsoft.com/office/drawing/2014/main" id="{3D70AD0E-B5D1-A021-B9BE-F10615A36340}"/>
              </a:ext>
            </a:extLst>
          </p:cNvPr>
          <p:cNvPicPr>
            <a:picLocks noChangeAspect="1"/>
          </p:cNvPicPr>
          <p:nvPr>
            <p:custDataLst>
              <p:tags r:id="rId1"/>
            </p:custDataLst>
          </p:nvPr>
        </p:nvPicPr>
        <p:blipFill>
          <a:blip r:embed="rId13"/>
          <a:stretch>
            <a:fillRect/>
          </a:stretch>
        </p:blipFill>
        <p:spPr>
          <a:xfrm>
            <a:off x="871580" y="1563583"/>
            <a:ext cx="1211038" cy="329318"/>
          </a:xfrm>
          <a:prstGeom prst="rect">
            <a:avLst/>
          </a:prstGeom>
        </p:spPr>
      </p:pic>
      <p:pic>
        <p:nvPicPr>
          <p:cNvPr id="8" name="Obraz 7" descr="\documentclass{article}&#10;\usepackage{amsmath}&#10;\pagestyle{empty}&#10;\begin{document}&#10;&#10;$$ 2^x = 2^3$$&#10;&#10;&#10;\end{document}" title="IguanaTex Bitmap Display">
            <a:extLst>
              <a:ext uri="{FF2B5EF4-FFF2-40B4-BE49-F238E27FC236}">
                <a16:creationId xmlns:a16="http://schemas.microsoft.com/office/drawing/2014/main" id="{A4D477FF-EC6D-1642-EC0A-C7893FBDCAAC}"/>
              </a:ext>
            </a:extLst>
          </p:cNvPr>
          <p:cNvPicPr>
            <a:picLocks noChangeAspect="1"/>
          </p:cNvPicPr>
          <p:nvPr>
            <p:custDataLst>
              <p:tags r:id="rId2"/>
            </p:custDataLst>
          </p:nvPr>
        </p:nvPicPr>
        <p:blipFill>
          <a:blip r:embed="rId14"/>
          <a:stretch>
            <a:fillRect/>
          </a:stretch>
        </p:blipFill>
        <p:spPr>
          <a:xfrm>
            <a:off x="3860283" y="1472243"/>
            <a:ext cx="1400952" cy="394184"/>
          </a:xfrm>
          <a:prstGeom prst="rect">
            <a:avLst/>
          </a:prstGeom>
        </p:spPr>
      </p:pic>
      <p:pic>
        <p:nvPicPr>
          <p:cNvPr id="11" name="Obraz 10" descr="\documentclass{article}&#10;\usepackage{amsmath}&#10;\pagestyle{empty}&#10;\begin{document}&#10;&#10;$$ x=3$$&#10;&#10;&#10;\end{document}" title="IguanaTex Bitmap Display">
            <a:extLst>
              <a:ext uri="{FF2B5EF4-FFF2-40B4-BE49-F238E27FC236}">
                <a16:creationId xmlns:a16="http://schemas.microsoft.com/office/drawing/2014/main" id="{256B509C-D422-5046-84C6-4C9CD788D70B}"/>
              </a:ext>
            </a:extLst>
          </p:cNvPr>
          <p:cNvPicPr>
            <a:picLocks noChangeAspect="1"/>
          </p:cNvPicPr>
          <p:nvPr>
            <p:custDataLst>
              <p:tags r:id="rId3"/>
            </p:custDataLst>
          </p:nvPr>
        </p:nvPicPr>
        <p:blipFill>
          <a:blip r:embed="rId15"/>
          <a:stretch>
            <a:fillRect/>
          </a:stretch>
        </p:blipFill>
        <p:spPr>
          <a:xfrm>
            <a:off x="6834834" y="1561079"/>
            <a:ext cx="1050682" cy="312378"/>
          </a:xfrm>
          <a:prstGeom prst="rect">
            <a:avLst/>
          </a:prstGeom>
        </p:spPr>
      </p:pic>
      <p:pic>
        <p:nvPicPr>
          <p:cNvPr id="13" name="Obraz 12" descr="\documentclass{article}&#10;\usepackage{amsmath}&#10;\pagestyle{empty}&#10;\begin{document}&#10;&#10;$$ e^x = 10$$&#10;&#10;&#10;\end{document}" title="IguanaTex Bitmap Display">
            <a:extLst>
              <a:ext uri="{FF2B5EF4-FFF2-40B4-BE49-F238E27FC236}">
                <a16:creationId xmlns:a16="http://schemas.microsoft.com/office/drawing/2014/main" id="{3526C0F5-473A-626C-B1FD-74035C1D4D6D}"/>
              </a:ext>
            </a:extLst>
          </p:cNvPr>
          <p:cNvPicPr>
            <a:picLocks noChangeAspect="1"/>
          </p:cNvPicPr>
          <p:nvPr>
            <p:custDataLst>
              <p:tags r:id="rId4"/>
            </p:custDataLst>
          </p:nvPr>
        </p:nvPicPr>
        <p:blipFill>
          <a:blip r:embed="rId16"/>
          <a:stretch>
            <a:fillRect/>
          </a:stretch>
        </p:blipFill>
        <p:spPr>
          <a:xfrm>
            <a:off x="825143" y="2450604"/>
            <a:ext cx="1303912" cy="302214"/>
          </a:xfrm>
          <a:prstGeom prst="rect">
            <a:avLst/>
          </a:prstGeom>
        </p:spPr>
      </p:pic>
      <p:pic>
        <p:nvPicPr>
          <p:cNvPr id="17" name="Obraz 16" descr="\documentclass{article}&#10;\usepackage{amsmath}&#10;\pagestyle{empty}&#10;\begin{document}&#10;&#10;$$ x = \ln 10$$&#10;&#10;&#10;\end{document}" title="IguanaTex Bitmap Display">
            <a:extLst>
              <a:ext uri="{FF2B5EF4-FFF2-40B4-BE49-F238E27FC236}">
                <a16:creationId xmlns:a16="http://schemas.microsoft.com/office/drawing/2014/main" id="{51528F81-0F76-7C13-5A77-01FEB9614230}"/>
              </a:ext>
            </a:extLst>
          </p:cNvPr>
          <p:cNvPicPr>
            <a:picLocks noChangeAspect="1"/>
          </p:cNvPicPr>
          <p:nvPr>
            <p:custDataLst>
              <p:tags r:id="rId5"/>
            </p:custDataLst>
          </p:nvPr>
        </p:nvPicPr>
        <p:blipFill>
          <a:blip r:embed="rId17"/>
          <a:stretch>
            <a:fillRect/>
          </a:stretch>
        </p:blipFill>
        <p:spPr>
          <a:xfrm>
            <a:off x="3705513" y="2420127"/>
            <a:ext cx="1555722" cy="293146"/>
          </a:xfrm>
          <a:prstGeom prst="rect">
            <a:avLst/>
          </a:prstGeom>
        </p:spPr>
      </p:pic>
      <p:pic>
        <p:nvPicPr>
          <p:cNvPr id="19" name="Obraz 18" descr="\documentclass{article}&#10;\usepackage{amsmath}&#10;\pagestyle{empty}&#10;\begin{document}&#10;&#10;$$x=2,3025...$$&#10;&#10;&#10;\end{document}" title="IguanaTex Bitmap Display">
            <a:extLst>
              <a:ext uri="{FF2B5EF4-FFF2-40B4-BE49-F238E27FC236}">
                <a16:creationId xmlns:a16="http://schemas.microsoft.com/office/drawing/2014/main" id="{00AC8CC3-910D-34FB-5E40-51E724C32837}"/>
              </a:ext>
            </a:extLst>
          </p:cNvPr>
          <p:cNvPicPr>
            <a:picLocks noChangeAspect="1"/>
          </p:cNvPicPr>
          <p:nvPr>
            <p:custDataLst>
              <p:tags r:id="rId6"/>
            </p:custDataLst>
          </p:nvPr>
        </p:nvPicPr>
        <p:blipFill>
          <a:blip r:embed="rId18"/>
          <a:stretch>
            <a:fillRect/>
          </a:stretch>
        </p:blipFill>
        <p:spPr>
          <a:xfrm>
            <a:off x="6421723" y="2464224"/>
            <a:ext cx="2255552" cy="352266"/>
          </a:xfrm>
          <a:prstGeom prst="rect">
            <a:avLst/>
          </a:prstGeom>
        </p:spPr>
      </p:pic>
      <p:sp>
        <p:nvSpPr>
          <p:cNvPr id="20" name="Tytuł 1">
            <a:extLst>
              <a:ext uri="{FF2B5EF4-FFF2-40B4-BE49-F238E27FC236}">
                <a16:creationId xmlns:a16="http://schemas.microsoft.com/office/drawing/2014/main" id="{F3E735A8-C36C-C665-22EC-7E6878BD30F0}"/>
              </a:ext>
            </a:extLst>
          </p:cNvPr>
          <p:cNvSpPr txBox="1">
            <a:spLocks/>
          </p:cNvSpPr>
          <p:nvPr/>
        </p:nvSpPr>
        <p:spPr>
          <a:xfrm>
            <a:off x="1797006" y="3961515"/>
            <a:ext cx="6347713" cy="78346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dirty="0"/>
              <a:t>Obliczenia numeryczne</a:t>
            </a:r>
            <a:endParaRPr lang="en-US" dirty="0"/>
          </a:p>
        </p:txBody>
      </p:sp>
      <p:pic>
        <p:nvPicPr>
          <p:cNvPr id="23" name="Obraz 22" descr="\documentclass{article}&#10;\usepackage{amsmath}&#10;\pagestyle{empty}&#10;\begin{document}&#10;&#10;$$ \sin x = \cos x$$&#10;&#10;&#10;\end{document}" title="IguanaTex Bitmap Display">
            <a:extLst>
              <a:ext uri="{FF2B5EF4-FFF2-40B4-BE49-F238E27FC236}">
                <a16:creationId xmlns:a16="http://schemas.microsoft.com/office/drawing/2014/main" id="{57504FC2-6741-6BCD-6E7C-73093BA276E5}"/>
              </a:ext>
            </a:extLst>
          </p:cNvPr>
          <p:cNvPicPr>
            <a:picLocks noChangeAspect="1"/>
          </p:cNvPicPr>
          <p:nvPr>
            <p:custDataLst>
              <p:tags r:id="rId7"/>
            </p:custDataLst>
          </p:nvPr>
        </p:nvPicPr>
        <p:blipFill>
          <a:blip r:embed="rId19"/>
          <a:stretch>
            <a:fillRect/>
          </a:stretch>
        </p:blipFill>
        <p:spPr>
          <a:xfrm>
            <a:off x="432103" y="3465884"/>
            <a:ext cx="2089991" cy="270814"/>
          </a:xfrm>
          <a:prstGeom prst="rect">
            <a:avLst/>
          </a:prstGeom>
        </p:spPr>
      </p:pic>
      <p:pic>
        <p:nvPicPr>
          <p:cNvPr id="26" name="Obraz 25" descr="\documentclass{article}&#10;\usepackage{amsmath}&#10;\pagestyle{empty}&#10;\begin{document}&#10;&#10;$$ \tan x =1 $$&#10;&#10;&#10;\end{document}" title="IguanaTex Bitmap Display">
            <a:extLst>
              <a:ext uri="{FF2B5EF4-FFF2-40B4-BE49-F238E27FC236}">
                <a16:creationId xmlns:a16="http://schemas.microsoft.com/office/drawing/2014/main" id="{D84046C1-AF18-9277-0725-20F8D3467A03}"/>
              </a:ext>
            </a:extLst>
          </p:cNvPr>
          <p:cNvPicPr>
            <a:picLocks noChangeAspect="1"/>
          </p:cNvPicPr>
          <p:nvPr>
            <p:custDataLst>
              <p:tags r:id="rId8"/>
            </p:custDataLst>
          </p:nvPr>
        </p:nvPicPr>
        <p:blipFill>
          <a:blip r:embed="rId20"/>
          <a:stretch>
            <a:fillRect/>
          </a:stretch>
        </p:blipFill>
        <p:spPr>
          <a:xfrm>
            <a:off x="3586836" y="3372337"/>
            <a:ext cx="1528016" cy="267642"/>
          </a:xfrm>
          <a:prstGeom prst="rect">
            <a:avLst/>
          </a:prstGeom>
        </p:spPr>
      </p:pic>
      <p:pic>
        <p:nvPicPr>
          <p:cNvPr id="29" name="Obraz 28" descr="\documentclass{article}&#10;\usepackage{amsmath}&#10;\pagestyle{empty}&#10;\begin{document}&#10;&#10;$$ x= \arctan(1) = \frac{\pi}{4}$$&#10;&#10;&#10;\end{document}" title="IguanaTex Bitmap Display">
            <a:extLst>
              <a:ext uri="{FF2B5EF4-FFF2-40B4-BE49-F238E27FC236}">
                <a16:creationId xmlns:a16="http://schemas.microsoft.com/office/drawing/2014/main" id="{58044640-BDF6-2C14-9A75-F08CA2540315}"/>
              </a:ext>
            </a:extLst>
          </p:cNvPr>
          <p:cNvPicPr>
            <a:picLocks noChangeAspect="1"/>
          </p:cNvPicPr>
          <p:nvPr>
            <p:custDataLst>
              <p:tags r:id="rId9"/>
            </p:custDataLst>
          </p:nvPr>
        </p:nvPicPr>
        <p:blipFill>
          <a:blip r:embed="rId21"/>
          <a:stretch>
            <a:fillRect/>
          </a:stretch>
        </p:blipFill>
        <p:spPr>
          <a:xfrm>
            <a:off x="5967619" y="3173914"/>
            <a:ext cx="2962323" cy="684572"/>
          </a:xfrm>
          <a:prstGeom prst="rect">
            <a:avLst/>
          </a:prstGeom>
        </p:spPr>
      </p:pic>
      <p:pic>
        <p:nvPicPr>
          <p:cNvPr id="34" name="Obraz 33">
            <a:extLst>
              <a:ext uri="{FF2B5EF4-FFF2-40B4-BE49-F238E27FC236}">
                <a16:creationId xmlns:a16="http://schemas.microsoft.com/office/drawing/2014/main" id="{3BD3755A-2125-83E1-F093-D8C1589B0847}"/>
              </a:ext>
            </a:extLst>
          </p:cNvPr>
          <p:cNvPicPr>
            <a:picLocks noChangeAspect="1"/>
          </p:cNvPicPr>
          <p:nvPr/>
        </p:nvPicPr>
        <p:blipFill>
          <a:blip r:embed="rId22"/>
          <a:stretch>
            <a:fillRect/>
          </a:stretch>
        </p:blipFill>
        <p:spPr>
          <a:xfrm>
            <a:off x="1262917" y="4820279"/>
            <a:ext cx="4345251" cy="1983418"/>
          </a:xfrm>
          <a:prstGeom prst="rect">
            <a:avLst/>
          </a:prstGeom>
        </p:spPr>
      </p:pic>
      <p:pic>
        <p:nvPicPr>
          <p:cNvPr id="4" name="Obraz 3" descr="\documentclass{article}&#10;\usepackage{amsmath}&#10;\pagestyle{empty}&#10;\begin{document}&#10;&#10;$$ x= \cos x$$&#10;&#10;&#10;\end{document}" title="IguanaTex Bitmap Display">
            <a:extLst>
              <a:ext uri="{FF2B5EF4-FFF2-40B4-BE49-F238E27FC236}">
                <a16:creationId xmlns:a16="http://schemas.microsoft.com/office/drawing/2014/main" id="{D0A17FCB-AF95-D12B-E0E1-A6C3C3D2C2FE}"/>
              </a:ext>
            </a:extLst>
          </p:cNvPr>
          <p:cNvPicPr>
            <a:picLocks noChangeAspect="1"/>
          </p:cNvPicPr>
          <p:nvPr>
            <p:custDataLst>
              <p:tags r:id="rId10"/>
            </p:custDataLst>
          </p:nvPr>
        </p:nvPicPr>
        <p:blipFill>
          <a:blip r:embed="rId23"/>
          <a:stretch>
            <a:fillRect/>
          </a:stretch>
        </p:blipFill>
        <p:spPr>
          <a:xfrm>
            <a:off x="645423" y="5051903"/>
            <a:ext cx="1631765" cy="194055"/>
          </a:xfrm>
          <a:prstGeom prst="rect">
            <a:avLst/>
          </a:prstGeom>
        </p:spPr>
      </p:pic>
      <p:pic>
        <p:nvPicPr>
          <p:cNvPr id="39" name="Obraz 38" descr="\documentclass{article}&#10;\usepackage{amsmath}&#10;\pagestyle{empty}&#10;\begin{document}&#10;&#10;$$ x \approx 0.739085...$$&#10;&#10;&#10;\end{document}" title="IguanaTex Bitmap Display">
            <a:extLst>
              <a:ext uri="{FF2B5EF4-FFF2-40B4-BE49-F238E27FC236}">
                <a16:creationId xmlns:a16="http://schemas.microsoft.com/office/drawing/2014/main" id="{E83E385A-6CD9-9861-FD71-F96C3CCF24C0}"/>
              </a:ext>
            </a:extLst>
          </p:cNvPr>
          <p:cNvPicPr>
            <a:picLocks noChangeAspect="1"/>
          </p:cNvPicPr>
          <p:nvPr>
            <p:custDataLst>
              <p:tags r:id="rId11"/>
            </p:custDataLst>
          </p:nvPr>
        </p:nvPicPr>
        <p:blipFill>
          <a:blip r:embed="rId24"/>
          <a:stretch>
            <a:fillRect/>
          </a:stretch>
        </p:blipFill>
        <p:spPr>
          <a:xfrm>
            <a:off x="5952685" y="5025213"/>
            <a:ext cx="2192034" cy="247433"/>
          </a:xfrm>
          <a:prstGeom prst="rect">
            <a:avLst/>
          </a:prstGeom>
        </p:spPr>
      </p:pic>
    </p:spTree>
    <p:extLst>
      <p:ext uri="{BB962C8B-B14F-4D97-AF65-F5344CB8AC3E}">
        <p14:creationId xmlns:p14="http://schemas.microsoft.com/office/powerpoint/2010/main" val="1858943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Symbol zastępczy zawartości 5">
            <a:extLst>
              <a:ext uri="{FF2B5EF4-FFF2-40B4-BE49-F238E27FC236}">
                <a16:creationId xmlns:a16="http://schemas.microsoft.com/office/drawing/2014/main" id="{D61EE179-2570-419A-9E56-348846A88261}"/>
              </a:ext>
            </a:extLst>
          </p:cNvPr>
          <p:cNvPicPr>
            <a:picLocks noGrp="1" noChangeAspect="1"/>
          </p:cNvPicPr>
          <p:nvPr>
            <p:ph idx="1"/>
          </p:nvPr>
        </p:nvPicPr>
        <p:blipFill>
          <a:blip r:embed="rId2">
            <a:grayscl/>
          </a:blip>
          <a:stretch>
            <a:fillRect/>
          </a:stretch>
        </p:blipFill>
        <p:spPr>
          <a:xfrm>
            <a:off x="1168401" y="3967659"/>
            <a:ext cx="6348413" cy="2680027"/>
          </a:xfrm>
          <a:prstGeom prst="rect">
            <a:avLst/>
          </a:prstGeom>
        </p:spPr>
      </p:pic>
      <p:pic>
        <p:nvPicPr>
          <p:cNvPr id="5" name="Obraz 4">
            <a:extLst>
              <a:ext uri="{FF2B5EF4-FFF2-40B4-BE49-F238E27FC236}">
                <a16:creationId xmlns:a16="http://schemas.microsoft.com/office/drawing/2014/main" id="{1D83B9FD-3148-492D-AA70-0F2726DA90B0}"/>
              </a:ext>
            </a:extLst>
          </p:cNvPr>
          <p:cNvPicPr>
            <a:picLocks noChangeAspect="1"/>
          </p:cNvPicPr>
          <p:nvPr/>
        </p:nvPicPr>
        <p:blipFill>
          <a:blip r:embed="rId3">
            <a:grayscl/>
          </a:blip>
          <a:stretch>
            <a:fillRect/>
          </a:stretch>
        </p:blipFill>
        <p:spPr>
          <a:xfrm>
            <a:off x="0" y="210314"/>
            <a:ext cx="9144000" cy="3604802"/>
          </a:xfrm>
          <a:prstGeom prst="rect">
            <a:avLst/>
          </a:prstGeom>
        </p:spPr>
      </p:pic>
      <p:sp>
        <p:nvSpPr>
          <p:cNvPr id="2" name="Tytuł 1">
            <a:extLst>
              <a:ext uri="{FF2B5EF4-FFF2-40B4-BE49-F238E27FC236}">
                <a16:creationId xmlns:a16="http://schemas.microsoft.com/office/drawing/2014/main" id="{3DD6E502-D65B-4C21-AEF3-7CEAE18C940F}"/>
              </a:ext>
            </a:extLst>
          </p:cNvPr>
          <p:cNvSpPr>
            <a:spLocks noGrp="1"/>
          </p:cNvSpPr>
          <p:nvPr>
            <p:ph type="title"/>
          </p:nvPr>
        </p:nvSpPr>
        <p:spPr>
          <a:xfrm>
            <a:off x="6618513" y="0"/>
            <a:ext cx="6347713" cy="1320800"/>
          </a:xfrm>
        </p:spPr>
        <p:txBody>
          <a:bodyPr/>
          <a:lstStyle/>
          <a:p>
            <a:r>
              <a:rPr lang="en-US" dirty="0" err="1"/>
              <a:t>Liczenie</a:t>
            </a:r>
            <a:endParaRPr lang="en-US" dirty="0"/>
          </a:p>
        </p:txBody>
      </p:sp>
    </p:spTree>
    <p:extLst>
      <p:ext uri="{BB962C8B-B14F-4D97-AF65-F5344CB8AC3E}">
        <p14:creationId xmlns:p14="http://schemas.microsoft.com/office/powerpoint/2010/main" val="8428054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D6E502-D65B-4C21-AEF3-7CEAE18C940F}"/>
              </a:ext>
            </a:extLst>
          </p:cNvPr>
          <p:cNvSpPr>
            <a:spLocks noGrp="1"/>
          </p:cNvSpPr>
          <p:nvPr>
            <p:ph type="title"/>
          </p:nvPr>
        </p:nvSpPr>
        <p:spPr>
          <a:xfrm>
            <a:off x="6270634" y="816637"/>
            <a:ext cx="3720626" cy="616857"/>
          </a:xfrm>
        </p:spPr>
        <p:txBody>
          <a:bodyPr>
            <a:normAutofit fontScale="90000"/>
          </a:bodyPr>
          <a:lstStyle/>
          <a:p>
            <a:r>
              <a:rPr lang="en-US" dirty="0" err="1"/>
              <a:t>Liczenie</a:t>
            </a:r>
            <a:br>
              <a:rPr lang="en-US" dirty="0"/>
            </a:br>
            <a:r>
              <a:rPr lang="en-US" dirty="0"/>
              <a:t>w Octave</a:t>
            </a:r>
          </a:p>
        </p:txBody>
      </p:sp>
      <p:sp>
        <p:nvSpPr>
          <p:cNvPr id="4" name="Symbol zastępczy zawartości 3">
            <a:extLst>
              <a:ext uri="{FF2B5EF4-FFF2-40B4-BE49-F238E27FC236}">
                <a16:creationId xmlns:a16="http://schemas.microsoft.com/office/drawing/2014/main" id="{25567E83-B499-420E-AE59-C253AE906197}"/>
              </a:ext>
            </a:extLst>
          </p:cNvPr>
          <p:cNvSpPr>
            <a:spLocks noGrp="1"/>
          </p:cNvSpPr>
          <p:nvPr>
            <p:ph idx="1"/>
          </p:nvPr>
        </p:nvSpPr>
        <p:spPr/>
        <p:txBody>
          <a:bodyPr/>
          <a:lstStyle/>
          <a:p>
            <a:endParaRPr lang="en-US"/>
          </a:p>
        </p:txBody>
      </p:sp>
      <p:pic>
        <p:nvPicPr>
          <p:cNvPr id="7" name="Obraz 6">
            <a:extLst>
              <a:ext uri="{FF2B5EF4-FFF2-40B4-BE49-F238E27FC236}">
                <a16:creationId xmlns:a16="http://schemas.microsoft.com/office/drawing/2014/main" id="{4185E168-08AC-479F-B004-6C183BCCFC1B}"/>
              </a:ext>
            </a:extLst>
          </p:cNvPr>
          <p:cNvPicPr>
            <a:picLocks noChangeAspect="1"/>
          </p:cNvPicPr>
          <p:nvPr/>
        </p:nvPicPr>
        <p:blipFill>
          <a:blip r:embed="rId2"/>
          <a:stretch>
            <a:fillRect/>
          </a:stretch>
        </p:blipFill>
        <p:spPr>
          <a:xfrm>
            <a:off x="766308" y="482601"/>
            <a:ext cx="4379205" cy="4800600"/>
          </a:xfrm>
          <a:prstGeom prst="rect">
            <a:avLst/>
          </a:prstGeom>
        </p:spPr>
      </p:pic>
      <p:pic>
        <p:nvPicPr>
          <p:cNvPr id="8" name="Obraz 7">
            <a:extLst>
              <a:ext uri="{FF2B5EF4-FFF2-40B4-BE49-F238E27FC236}">
                <a16:creationId xmlns:a16="http://schemas.microsoft.com/office/drawing/2014/main" id="{AA291F42-D307-4E31-8C2C-A2F6028A823F}"/>
              </a:ext>
            </a:extLst>
          </p:cNvPr>
          <p:cNvPicPr>
            <a:picLocks noChangeAspect="1"/>
          </p:cNvPicPr>
          <p:nvPr/>
        </p:nvPicPr>
        <p:blipFill>
          <a:blip r:embed="rId3"/>
          <a:stretch>
            <a:fillRect/>
          </a:stretch>
        </p:blipFill>
        <p:spPr>
          <a:xfrm>
            <a:off x="1748045" y="5493675"/>
            <a:ext cx="7248525" cy="1095375"/>
          </a:xfrm>
          <a:prstGeom prst="rect">
            <a:avLst/>
          </a:prstGeom>
        </p:spPr>
      </p:pic>
      <p:pic>
        <p:nvPicPr>
          <p:cNvPr id="9" name="Obraz 8">
            <a:extLst>
              <a:ext uri="{FF2B5EF4-FFF2-40B4-BE49-F238E27FC236}">
                <a16:creationId xmlns:a16="http://schemas.microsoft.com/office/drawing/2014/main" id="{FFDBBFEF-6F50-4E4D-A430-EF39B1987CA6}"/>
              </a:ext>
            </a:extLst>
          </p:cNvPr>
          <p:cNvPicPr>
            <a:picLocks noChangeAspect="1"/>
          </p:cNvPicPr>
          <p:nvPr/>
        </p:nvPicPr>
        <p:blipFill>
          <a:blip r:embed="rId4"/>
          <a:stretch>
            <a:fillRect/>
          </a:stretch>
        </p:blipFill>
        <p:spPr>
          <a:xfrm>
            <a:off x="5600700" y="4451175"/>
            <a:ext cx="3390900" cy="832026"/>
          </a:xfrm>
          <a:prstGeom prst="rect">
            <a:avLst/>
          </a:prstGeom>
        </p:spPr>
      </p:pic>
    </p:spTree>
    <p:extLst>
      <p:ext uri="{BB962C8B-B14F-4D97-AF65-F5344CB8AC3E}">
        <p14:creationId xmlns:p14="http://schemas.microsoft.com/office/powerpoint/2010/main" val="27525903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a:extLst>
              <a:ext uri="{FF2B5EF4-FFF2-40B4-BE49-F238E27FC236}">
                <a16:creationId xmlns:a16="http://schemas.microsoft.com/office/drawing/2014/main" id="{0A332FB9-1E9A-4ADA-942B-C23C4BE179A8}"/>
              </a:ext>
            </a:extLst>
          </p:cNvPr>
          <p:cNvSpPr/>
          <p:nvPr/>
        </p:nvSpPr>
        <p:spPr>
          <a:xfrm>
            <a:off x="486948" y="346503"/>
            <a:ext cx="3833101" cy="539058"/>
          </a:xfrm>
          <a:prstGeom prst="rect">
            <a:avLst/>
          </a:prstGeom>
        </p:spPr>
        <p:txBody>
          <a:bodyPr wrap="none">
            <a:spAutoFit/>
          </a:bodyPr>
          <a:lstStyle/>
          <a:p>
            <a:r>
              <a:rPr lang="en-US" sz="2903" dirty="0" err="1">
                <a:solidFill>
                  <a:schemeClr val="accent5">
                    <a:lumMod val="75000"/>
                  </a:schemeClr>
                </a:solidFill>
                <a:latin typeface="Century Gothic" panose="020B0502020202020204" pitchFamily="34" charset="0"/>
              </a:rPr>
              <a:t>Wrocławscy</a:t>
            </a:r>
            <a:r>
              <a:rPr lang="en-US" sz="2903" dirty="0">
                <a:solidFill>
                  <a:schemeClr val="accent5">
                    <a:lumMod val="75000"/>
                  </a:schemeClr>
                </a:solidFill>
                <a:latin typeface="Century Gothic" panose="020B0502020202020204" pitchFamily="34" charset="0"/>
              </a:rPr>
              <a:t> </a:t>
            </a:r>
            <a:r>
              <a:rPr lang="en-US" sz="2903" dirty="0" err="1">
                <a:solidFill>
                  <a:schemeClr val="accent5">
                    <a:lumMod val="75000"/>
                  </a:schemeClr>
                </a:solidFill>
                <a:latin typeface="Century Gothic" panose="020B0502020202020204" pitchFamily="34" charset="0"/>
              </a:rPr>
              <a:t>nobliści</a:t>
            </a:r>
            <a:endParaRPr lang="en-US" sz="2903" dirty="0">
              <a:solidFill>
                <a:schemeClr val="accent5">
                  <a:lumMod val="75000"/>
                </a:schemeClr>
              </a:solidFill>
              <a:latin typeface="Century Gothic" panose="020B0502020202020204" pitchFamily="34" charset="0"/>
            </a:endParaRPr>
          </a:p>
        </p:txBody>
      </p:sp>
      <p:sp>
        <p:nvSpPr>
          <p:cNvPr id="6" name="pole tekstowe 5">
            <a:extLst>
              <a:ext uri="{FF2B5EF4-FFF2-40B4-BE49-F238E27FC236}">
                <a16:creationId xmlns:a16="http://schemas.microsoft.com/office/drawing/2014/main" id="{20559225-E698-409C-B07F-CB83D3A6F27A}"/>
              </a:ext>
            </a:extLst>
          </p:cNvPr>
          <p:cNvSpPr txBox="1"/>
          <p:nvPr/>
        </p:nvSpPr>
        <p:spPr>
          <a:xfrm>
            <a:off x="374005" y="1405225"/>
            <a:ext cx="8230004" cy="5452775"/>
          </a:xfrm>
          <a:prstGeom prst="rect">
            <a:avLst/>
          </a:prstGeom>
          <a:noFill/>
        </p:spPr>
        <p:txBody>
          <a:bodyPr wrap="square">
            <a:spAutoFit/>
          </a:bodyPr>
          <a:lstStyle/>
          <a:p>
            <a:pPr marL="259204" indent="-259204">
              <a:buFont typeface="Arial" panose="020B0604020202020204" pitchFamily="34" charset="0"/>
              <a:buChar char="•"/>
            </a:pPr>
            <a:r>
              <a:rPr lang="pl-PL" sz="2177" b="1" dirty="0"/>
              <a:t>Erwin Schrödinger </a:t>
            </a:r>
            <a:r>
              <a:rPr lang="pl-PL" sz="2177" dirty="0"/>
              <a:t>(tak, ten od jednocześnie żywego i martwego kota i jeszcze bardziej </a:t>
            </a:r>
            <a:r>
              <a:rPr lang="pl-PL" sz="2177" dirty="0">
                <a:solidFill>
                  <a:srgbClr val="C00000"/>
                </a:solidFill>
              </a:rPr>
              <a:t>sławnego równania </a:t>
            </a:r>
            <a:r>
              <a:rPr lang="pl-PL" sz="2177" dirty="0"/>
              <a:t>będącego fundamentem fizyki kwantowej) był wykładowcą w 1921 roku. </a:t>
            </a:r>
            <a:endParaRPr lang="en-US" sz="2177" dirty="0"/>
          </a:p>
          <a:p>
            <a:pPr marL="259204" indent="-259204">
              <a:buFont typeface="Arial" panose="020B0604020202020204" pitchFamily="34" charset="0"/>
              <a:buChar char="•"/>
            </a:pPr>
            <a:endParaRPr lang="en-US" sz="2177" dirty="0"/>
          </a:p>
          <a:p>
            <a:pPr marL="259204" indent="-259204">
              <a:buFont typeface="Arial" panose="020B0604020202020204" pitchFamily="34" charset="0"/>
              <a:buChar char="•"/>
            </a:pPr>
            <a:r>
              <a:rPr lang="en-US" sz="2177" dirty="0"/>
              <a:t>T</a:t>
            </a:r>
            <a:r>
              <a:rPr lang="pl-PL" sz="2177" dirty="0"/>
              <a:t>utaj studentem fizyki a później asystentem był </a:t>
            </a:r>
            <a:r>
              <a:rPr lang="pl-PL" sz="2177" b="1" dirty="0"/>
              <a:t>Maks </a:t>
            </a:r>
            <a:r>
              <a:rPr lang="pl-PL" sz="2177" b="1" dirty="0" err="1"/>
              <a:t>Born</a:t>
            </a:r>
            <a:r>
              <a:rPr lang="pl-PL" sz="2177" dirty="0"/>
              <a:t>, któremu zawdzięczamy interpretację </a:t>
            </a:r>
            <a:r>
              <a:rPr lang="pl-PL" sz="2177" i="1" dirty="0">
                <a:solidFill>
                  <a:srgbClr val="00B0F0"/>
                </a:solidFill>
              </a:rPr>
              <a:t>modułu funkcji falowej </a:t>
            </a:r>
            <a:r>
              <a:rPr lang="pl-PL" sz="2177" dirty="0"/>
              <a:t>jako </a:t>
            </a:r>
            <a:r>
              <a:rPr lang="pl-PL" sz="2177" dirty="0" err="1"/>
              <a:t>gęstoś</a:t>
            </a:r>
            <a:r>
              <a:rPr lang="en-US" sz="2177" dirty="0"/>
              <a:t>ci</a:t>
            </a:r>
            <a:r>
              <a:rPr lang="pl-PL" sz="2177" dirty="0"/>
              <a:t> prawdopodobieństwa znalezienia cząstki (z czym wiążą się te wszystkie orbitale, o których uczyliście się na chemii w szkole średniej), a </a:t>
            </a:r>
            <a:r>
              <a:rPr lang="pl-PL" sz="2177" i="1" dirty="0">
                <a:solidFill>
                  <a:srgbClr val="00B050"/>
                </a:solidFill>
              </a:rPr>
              <a:t>także komutator operatorów położenia i pędu</a:t>
            </a:r>
            <a:endParaRPr lang="en-US" sz="2177" i="1" dirty="0">
              <a:solidFill>
                <a:srgbClr val="00B050"/>
              </a:solidFill>
            </a:endParaRPr>
          </a:p>
          <a:p>
            <a:r>
              <a:rPr lang="en-US" sz="2177" i="1" dirty="0">
                <a:solidFill>
                  <a:srgbClr val="00B050"/>
                </a:solidFill>
              </a:rPr>
              <a:t>    </a:t>
            </a:r>
            <a:r>
              <a:rPr lang="pl-PL" sz="2177" dirty="0"/>
              <a:t>oraz stworzenie nazwy "</a:t>
            </a:r>
            <a:r>
              <a:rPr lang="pl-PL" sz="2177" dirty="0">
                <a:solidFill>
                  <a:srgbClr val="7030A0"/>
                </a:solidFill>
              </a:rPr>
              <a:t>mechanika kwantowa</a:t>
            </a:r>
            <a:r>
              <a:rPr lang="pl-PL" sz="2177" dirty="0"/>
              <a:t>“</a:t>
            </a:r>
            <a:r>
              <a:rPr lang="en-US" sz="2177" dirty="0"/>
              <a:t>!</a:t>
            </a:r>
          </a:p>
          <a:p>
            <a:pPr marL="259204" indent="-259204">
              <a:buFont typeface="Arial" panose="020B0604020202020204" pitchFamily="34" charset="0"/>
              <a:buChar char="•"/>
            </a:pPr>
            <a:endParaRPr lang="en-US" sz="2177" dirty="0"/>
          </a:p>
          <a:p>
            <a:pPr marL="259204" indent="-259204">
              <a:buFont typeface="Arial" panose="020B0604020202020204" pitchFamily="34" charset="0"/>
              <a:buChar char="•"/>
            </a:pPr>
            <a:r>
              <a:rPr lang="en-US" sz="2177" dirty="0"/>
              <a:t>T</a:t>
            </a:r>
            <a:r>
              <a:rPr lang="pl-PL" sz="2177" dirty="0"/>
              <a:t>u też wychowywał się, studiował i zrobił doktorat </a:t>
            </a:r>
            <a:r>
              <a:rPr lang="pl-PL" sz="2177" b="1" dirty="0"/>
              <a:t>Otto Stern</a:t>
            </a:r>
            <a:r>
              <a:rPr lang="pl-PL" sz="2177" dirty="0"/>
              <a:t>, który później wykazał </a:t>
            </a:r>
            <a:r>
              <a:rPr lang="en-US" sz="2177" dirty="0"/>
              <a:t>w </a:t>
            </a:r>
            <a:r>
              <a:rPr lang="pl-PL" sz="2177" dirty="0"/>
              <a:t>eksperymencie </a:t>
            </a:r>
            <a:r>
              <a:rPr lang="en-US" sz="2177" dirty="0"/>
              <a:t>s</a:t>
            </a:r>
            <a:r>
              <a:rPr lang="pl-PL" sz="2177" dirty="0"/>
              <a:t>kwantowanie wewnętrznego momentu pędu, czyli </a:t>
            </a:r>
            <a:r>
              <a:rPr lang="pl-PL" sz="2177" dirty="0" err="1">
                <a:solidFill>
                  <a:srgbClr val="FF0000"/>
                </a:solidFill>
              </a:rPr>
              <a:t>spinu</a:t>
            </a:r>
            <a:r>
              <a:rPr lang="pl-PL" sz="2177" dirty="0"/>
              <a:t>.</a:t>
            </a:r>
          </a:p>
        </p:txBody>
      </p:sp>
      <p:pic>
        <p:nvPicPr>
          <p:cNvPr id="11" name="Obraz 10">
            <a:extLst>
              <a:ext uri="{FF2B5EF4-FFF2-40B4-BE49-F238E27FC236}">
                <a16:creationId xmlns:a16="http://schemas.microsoft.com/office/drawing/2014/main" id="{934DED5E-2DFF-4019-8D43-3E443B476538}"/>
              </a:ext>
            </a:extLst>
          </p:cNvPr>
          <p:cNvPicPr>
            <a:picLocks noChangeAspect="1"/>
          </p:cNvPicPr>
          <p:nvPr/>
        </p:nvPicPr>
        <p:blipFill>
          <a:blip r:embed="rId2"/>
          <a:stretch>
            <a:fillRect/>
          </a:stretch>
        </p:blipFill>
        <p:spPr>
          <a:xfrm>
            <a:off x="7798196" y="2578772"/>
            <a:ext cx="1179973" cy="393323"/>
          </a:xfrm>
          <a:prstGeom prst="rect">
            <a:avLst/>
          </a:prstGeom>
        </p:spPr>
      </p:pic>
      <p:pic>
        <p:nvPicPr>
          <p:cNvPr id="4104" name="Picture 8" descr="Schrödinger&amp;#39;s Cat Is Alive! (One-Twelfth of the Time) – Mother Jones">
            <a:extLst>
              <a:ext uri="{FF2B5EF4-FFF2-40B4-BE49-F238E27FC236}">
                <a16:creationId xmlns:a16="http://schemas.microsoft.com/office/drawing/2014/main" id="{46330982-955E-4EA8-BC9A-BE88A90FBF49}"/>
              </a:ext>
            </a:extLst>
          </p:cNvPr>
          <p:cNvPicPr>
            <a:picLocks noChangeAspect="1" noChangeArrowheads="1"/>
          </p:cNvPicPr>
          <p:nvPr/>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7109346" y="433314"/>
            <a:ext cx="1610315" cy="88726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pin (physics) - Wikipedia">
            <a:extLst>
              <a:ext uri="{FF2B5EF4-FFF2-40B4-BE49-F238E27FC236}">
                <a16:creationId xmlns:a16="http://schemas.microsoft.com/office/drawing/2014/main" id="{99978D84-0EFD-41E3-84A9-4124569141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2378" y="5413232"/>
            <a:ext cx="789247" cy="78924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pin (fizyka) – Wikipedia, wolna encyklopedia">
            <a:extLst>
              <a:ext uri="{FF2B5EF4-FFF2-40B4-BE49-F238E27FC236}">
                <a16:creationId xmlns:a16="http://schemas.microsoft.com/office/drawing/2014/main" id="{AD0DF427-6E5A-4F11-A8AD-C9CD4E63A2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2826" y="5016939"/>
            <a:ext cx="750740" cy="104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6595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C2F0790-A027-45B6-A33C-3D467C29ACC6}"/>
              </a:ext>
            </a:extLst>
          </p:cNvPr>
          <p:cNvSpPr>
            <a:spLocks noGrp="1"/>
          </p:cNvSpPr>
          <p:nvPr>
            <p:ph type="title"/>
          </p:nvPr>
        </p:nvSpPr>
        <p:spPr>
          <a:xfrm>
            <a:off x="137885" y="111924"/>
            <a:ext cx="6347713" cy="1320800"/>
          </a:xfrm>
        </p:spPr>
        <p:txBody>
          <a:bodyPr/>
          <a:lstStyle/>
          <a:p>
            <a:r>
              <a:rPr lang="en-US" dirty="0"/>
              <a:t>help and doc</a:t>
            </a:r>
          </a:p>
        </p:txBody>
      </p:sp>
      <p:sp>
        <p:nvSpPr>
          <p:cNvPr id="3" name="Symbol zastępczy zawartości 2">
            <a:extLst>
              <a:ext uri="{FF2B5EF4-FFF2-40B4-BE49-F238E27FC236}">
                <a16:creationId xmlns:a16="http://schemas.microsoft.com/office/drawing/2014/main" id="{17531D97-4E56-432B-8789-E922089AB04F}"/>
              </a:ext>
            </a:extLst>
          </p:cNvPr>
          <p:cNvSpPr>
            <a:spLocks noGrp="1"/>
          </p:cNvSpPr>
          <p:nvPr>
            <p:ph idx="1"/>
          </p:nvPr>
        </p:nvSpPr>
        <p:spPr/>
        <p:txBody>
          <a:bodyPr/>
          <a:lstStyle/>
          <a:p>
            <a:endParaRPr lang="en-US" dirty="0"/>
          </a:p>
        </p:txBody>
      </p:sp>
      <p:pic>
        <p:nvPicPr>
          <p:cNvPr id="4" name="Obraz 3">
            <a:extLst>
              <a:ext uri="{FF2B5EF4-FFF2-40B4-BE49-F238E27FC236}">
                <a16:creationId xmlns:a16="http://schemas.microsoft.com/office/drawing/2014/main" id="{F1099708-F4EE-4A19-9769-CED9F35D9D06}"/>
              </a:ext>
            </a:extLst>
          </p:cNvPr>
          <p:cNvPicPr>
            <a:picLocks noChangeAspect="1"/>
          </p:cNvPicPr>
          <p:nvPr/>
        </p:nvPicPr>
        <p:blipFill>
          <a:blip r:embed="rId2"/>
          <a:stretch>
            <a:fillRect/>
          </a:stretch>
        </p:blipFill>
        <p:spPr>
          <a:xfrm>
            <a:off x="137885" y="1027977"/>
            <a:ext cx="8868230" cy="3468691"/>
          </a:xfrm>
          <a:prstGeom prst="rect">
            <a:avLst/>
          </a:prstGeom>
        </p:spPr>
      </p:pic>
      <p:pic>
        <p:nvPicPr>
          <p:cNvPr id="5" name="Obraz 4">
            <a:extLst>
              <a:ext uri="{FF2B5EF4-FFF2-40B4-BE49-F238E27FC236}">
                <a16:creationId xmlns:a16="http://schemas.microsoft.com/office/drawing/2014/main" id="{95521D40-6B8E-4F79-A58F-76E8B95216FA}"/>
              </a:ext>
            </a:extLst>
          </p:cNvPr>
          <p:cNvPicPr>
            <a:picLocks noChangeAspect="1"/>
          </p:cNvPicPr>
          <p:nvPr/>
        </p:nvPicPr>
        <p:blipFill>
          <a:blip r:embed="rId3"/>
          <a:stretch>
            <a:fillRect/>
          </a:stretch>
        </p:blipFill>
        <p:spPr>
          <a:xfrm>
            <a:off x="0" y="5338470"/>
            <a:ext cx="9144000" cy="1405786"/>
          </a:xfrm>
          <a:prstGeom prst="rect">
            <a:avLst/>
          </a:prstGeom>
        </p:spPr>
      </p:pic>
      <p:pic>
        <p:nvPicPr>
          <p:cNvPr id="6" name="Obraz 5">
            <a:extLst>
              <a:ext uri="{FF2B5EF4-FFF2-40B4-BE49-F238E27FC236}">
                <a16:creationId xmlns:a16="http://schemas.microsoft.com/office/drawing/2014/main" id="{80EB25F7-9A02-4AE2-84A7-0D362526F679}"/>
              </a:ext>
            </a:extLst>
          </p:cNvPr>
          <p:cNvPicPr>
            <a:picLocks noChangeAspect="1"/>
          </p:cNvPicPr>
          <p:nvPr/>
        </p:nvPicPr>
        <p:blipFill>
          <a:blip r:embed="rId4"/>
          <a:stretch>
            <a:fillRect/>
          </a:stretch>
        </p:blipFill>
        <p:spPr>
          <a:xfrm>
            <a:off x="52840" y="4972873"/>
            <a:ext cx="1696131" cy="365597"/>
          </a:xfrm>
          <a:prstGeom prst="rect">
            <a:avLst/>
          </a:prstGeom>
        </p:spPr>
      </p:pic>
    </p:spTree>
    <p:extLst>
      <p:ext uri="{BB962C8B-B14F-4D97-AF65-F5344CB8AC3E}">
        <p14:creationId xmlns:p14="http://schemas.microsoft.com/office/powerpoint/2010/main" val="22330452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62D81C2-E78B-4F31-AC7A-C9C34055BBCD}"/>
              </a:ext>
            </a:extLst>
          </p:cNvPr>
          <p:cNvSpPr>
            <a:spLocks noGrp="1"/>
          </p:cNvSpPr>
          <p:nvPr>
            <p:ph type="title"/>
          </p:nvPr>
        </p:nvSpPr>
        <p:spPr>
          <a:xfrm>
            <a:off x="123370" y="0"/>
            <a:ext cx="6347713" cy="1320800"/>
          </a:xfrm>
        </p:spPr>
        <p:txBody>
          <a:bodyPr/>
          <a:lstStyle/>
          <a:p>
            <a:r>
              <a:rPr lang="en-US" dirty="0" err="1"/>
              <a:t>Skrypty</a:t>
            </a:r>
            <a:r>
              <a:rPr lang="en-US" dirty="0"/>
              <a:t> </a:t>
            </a:r>
            <a:r>
              <a:rPr lang="en-US" dirty="0" err="1"/>
              <a:t>i</a:t>
            </a:r>
            <a:r>
              <a:rPr lang="en-US" dirty="0"/>
              <a:t> </a:t>
            </a:r>
            <a:r>
              <a:rPr lang="en-US" dirty="0" err="1"/>
              <a:t>funcje</a:t>
            </a:r>
            <a:endParaRPr lang="en-US" dirty="0"/>
          </a:p>
        </p:txBody>
      </p:sp>
      <p:pic>
        <p:nvPicPr>
          <p:cNvPr id="4" name="Symbol zastępczy zawartości 3">
            <a:extLst>
              <a:ext uri="{FF2B5EF4-FFF2-40B4-BE49-F238E27FC236}">
                <a16:creationId xmlns:a16="http://schemas.microsoft.com/office/drawing/2014/main" id="{024AB618-1AC1-4B8C-9555-ABF37F975434}"/>
              </a:ext>
            </a:extLst>
          </p:cNvPr>
          <p:cNvPicPr>
            <a:picLocks noGrp="1" noChangeAspect="1"/>
          </p:cNvPicPr>
          <p:nvPr>
            <p:ph idx="1"/>
          </p:nvPr>
        </p:nvPicPr>
        <p:blipFill>
          <a:blip r:embed="rId2"/>
          <a:stretch>
            <a:fillRect/>
          </a:stretch>
        </p:blipFill>
        <p:spPr>
          <a:xfrm>
            <a:off x="0" y="711201"/>
            <a:ext cx="9144000" cy="3442918"/>
          </a:xfrm>
          <a:prstGeom prst="rect">
            <a:avLst/>
          </a:prstGeom>
        </p:spPr>
      </p:pic>
      <p:pic>
        <p:nvPicPr>
          <p:cNvPr id="5" name="Obraz 4">
            <a:extLst>
              <a:ext uri="{FF2B5EF4-FFF2-40B4-BE49-F238E27FC236}">
                <a16:creationId xmlns:a16="http://schemas.microsoft.com/office/drawing/2014/main" id="{267CF424-5F6E-4ECE-8E28-E10D911C427C}"/>
              </a:ext>
            </a:extLst>
          </p:cNvPr>
          <p:cNvPicPr>
            <a:picLocks noChangeAspect="1"/>
          </p:cNvPicPr>
          <p:nvPr/>
        </p:nvPicPr>
        <p:blipFill>
          <a:blip r:embed="rId3"/>
          <a:stretch>
            <a:fillRect/>
          </a:stretch>
        </p:blipFill>
        <p:spPr>
          <a:xfrm>
            <a:off x="50800" y="4258581"/>
            <a:ext cx="7598229" cy="2595088"/>
          </a:xfrm>
          <a:prstGeom prst="rect">
            <a:avLst/>
          </a:prstGeom>
        </p:spPr>
      </p:pic>
      <p:pic>
        <p:nvPicPr>
          <p:cNvPr id="6" name="Obraz 5">
            <a:extLst>
              <a:ext uri="{FF2B5EF4-FFF2-40B4-BE49-F238E27FC236}">
                <a16:creationId xmlns:a16="http://schemas.microsoft.com/office/drawing/2014/main" id="{17161A39-4347-4BBC-A259-C0EFD62E491C}"/>
              </a:ext>
            </a:extLst>
          </p:cNvPr>
          <p:cNvPicPr>
            <a:picLocks noChangeAspect="1"/>
          </p:cNvPicPr>
          <p:nvPr/>
        </p:nvPicPr>
        <p:blipFill>
          <a:blip r:embed="rId4"/>
          <a:stretch>
            <a:fillRect/>
          </a:stretch>
        </p:blipFill>
        <p:spPr>
          <a:xfrm>
            <a:off x="3865769" y="4969854"/>
            <a:ext cx="5210628" cy="1307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Łącznik prosty 7">
            <a:extLst>
              <a:ext uri="{FF2B5EF4-FFF2-40B4-BE49-F238E27FC236}">
                <a16:creationId xmlns:a16="http://schemas.microsoft.com/office/drawing/2014/main" id="{02B37CAA-A825-4726-8E5B-61B6EE367730}"/>
              </a:ext>
            </a:extLst>
          </p:cNvPr>
          <p:cNvCxnSpPr/>
          <p:nvPr/>
        </p:nvCxnSpPr>
        <p:spPr>
          <a:xfrm>
            <a:off x="0" y="4154119"/>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46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ppt_x"/>
                                          </p:val>
                                        </p:tav>
                                        <p:tav tm="100000">
                                          <p:val>
                                            <p:strVal val="#ppt_x"/>
                                          </p:val>
                                        </p:tav>
                                      </p:tavLst>
                                    </p:anim>
                                    <p:anim calcmode="lin" valueType="num">
                                      <p:cBhvr additive="base">
                                        <p:cTn id="8" dur="2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8C229DF-57B2-4287-80B5-9EBF818F6B52}"/>
              </a:ext>
            </a:extLst>
          </p:cNvPr>
          <p:cNvSpPr>
            <a:spLocks noGrp="1"/>
          </p:cNvSpPr>
          <p:nvPr>
            <p:ph type="title"/>
          </p:nvPr>
        </p:nvSpPr>
        <p:spPr>
          <a:xfrm rot="16200000">
            <a:off x="7655714" y="728771"/>
            <a:ext cx="2778343" cy="1320800"/>
          </a:xfrm>
        </p:spPr>
        <p:txBody>
          <a:bodyPr/>
          <a:lstStyle/>
          <a:p>
            <a:r>
              <a:rPr lang="en-US" dirty="0" err="1">
                <a:solidFill>
                  <a:schemeClr val="bg1"/>
                </a:solidFill>
              </a:rPr>
              <a:t>Wielomiany</a:t>
            </a:r>
            <a:endParaRPr lang="en-US" dirty="0">
              <a:solidFill>
                <a:schemeClr val="bg1"/>
              </a:solidFill>
            </a:endParaRPr>
          </a:p>
        </p:txBody>
      </p:sp>
      <p:pic>
        <p:nvPicPr>
          <p:cNvPr id="4" name="Symbol zastępczy zawartości 3">
            <a:extLst>
              <a:ext uri="{FF2B5EF4-FFF2-40B4-BE49-F238E27FC236}">
                <a16:creationId xmlns:a16="http://schemas.microsoft.com/office/drawing/2014/main" id="{CEDA722C-20CD-4A33-A669-D530ADE1CAED}"/>
              </a:ext>
            </a:extLst>
          </p:cNvPr>
          <p:cNvPicPr>
            <a:picLocks noGrp="1" noChangeAspect="1"/>
          </p:cNvPicPr>
          <p:nvPr>
            <p:ph idx="1"/>
          </p:nvPr>
        </p:nvPicPr>
        <p:blipFill>
          <a:blip r:embed="rId2"/>
          <a:stretch>
            <a:fillRect/>
          </a:stretch>
        </p:blipFill>
        <p:spPr>
          <a:xfrm>
            <a:off x="448356" y="161458"/>
            <a:ext cx="5038044" cy="6640412"/>
          </a:xfrm>
          <a:prstGeom prst="rect">
            <a:avLst/>
          </a:prstGeom>
        </p:spPr>
      </p:pic>
    </p:spTree>
    <p:extLst>
      <p:ext uri="{BB962C8B-B14F-4D97-AF65-F5344CB8AC3E}">
        <p14:creationId xmlns:p14="http://schemas.microsoft.com/office/powerpoint/2010/main" val="16176898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D6E502-D65B-4C21-AEF3-7CEAE18C940F}"/>
              </a:ext>
            </a:extLst>
          </p:cNvPr>
          <p:cNvSpPr>
            <a:spLocks noGrp="1"/>
          </p:cNvSpPr>
          <p:nvPr>
            <p:ph type="title"/>
          </p:nvPr>
        </p:nvSpPr>
        <p:spPr/>
        <p:txBody>
          <a:bodyPr/>
          <a:lstStyle/>
          <a:p>
            <a:r>
              <a:rPr lang="en-US" dirty="0" err="1"/>
              <a:t>Wykresy</a:t>
            </a:r>
            <a:endParaRPr lang="en-US" dirty="0"/>
          </a:p>
        </p:txBody>
      </p:sp>
      <p:sp>
        <p:nvSpPr>
          <p:cNvPr id="3" name="Symbol zastępczy zawartości 2">
            <a:extLst>
              <a:ext uri="{FF2B5EF4-FFF2-40B4-BE49-F238E27FC236}">
                <a16:creationId xmlns:a16="http://schemas.microsoft.com/office/drawing/2014/main" id="{CD029EA8-B2C8-4EF8-87D8-B32088BE0B42}"/>
              </a:ext>
            </a:extLst>
          </p:cNvPr>
          <p:cNvSpPr>
            <a:spLocks noGrp="1"/>
          </p:cNvSpPr>
          <p:nvPr>
            <p:ph idx="1"/>
          </p:nvPr>
        </p:nvSpPr>
        <p:spPr/>
        <p:txBody>
          <a:bodyPr/>
          <a:lstStyle/>
          <a:p>
            <a:endParaRPr lang="en-US"/>
          </a:p>
        </p:txBody>
      </p:sp>
      <p:pic>
        <p:nvPicPr>
          <p:cNvPr id="5" name="Obraz 4">
            <a:extLst>
              <a:ext uri="{FF2B5EF4-FFF2-40B4-BE49-F238E27FC236}">
                <a16:creationId xmlns:a16="http://schemas.microsoft.com/office/drawing/2014/main" id="{825A899C-BE1D-46AD-A761-2724689D5E59}"/>
              </a:ext>
            </a:extLst>
          </p:cNvPr>
          <p:cNvPicPr>
            <a:picLocks noChangeAspect="1"/>
          </p:cNvPicPr>
          <p:nvPr/>
        </p:nvPicPr>
        <p:blipFill>
          <a:blip r:embed="rId2"/>
          <a:stretch>
            <a:fillRect/>
          </a:stretch>
        </p:blipFill>
        <p:spPr>
          <a:xfrm>
            <a:off x="529492" y="0"/>
            <a:ext cx="5399874" cy="6858000"/>
          </a:xfrm>
          <a:prstGeom prst="rect">
            <a:avLst/>
          </a:prstGeom>
        </p:spPr>
      </p:pic>
    </p:spTree>
    <p:extLst>
      <p:ext uri="{BB962C8B-B14F-4D97-AF65-F5344CB8AC3E}">
        <p14:creationId xmlns:p14="http://schemas.microsoft.com/office/powerpoint/2010/main" val="30615495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D6E502-D65B-4C21-AEF3-7CEAE18C940F}"/>
              </a:ext>
            </a:extLst>
          </p:cNvPr>
          <p:cNvSpPr>
            <a:spLocks noGrp="1"/>
          </p:cNvSpPr>
          <p:nvPr>
            <p:ph type="title"/>
          </p:nvPr>
        </p:nvSpPr>
        <p:spPr>
          <a:xfrm>
            <a:off x="449942" y="283029"/>
            <a:ext cx="6347713" cy="1320800"/>
          </a:xfrm>
        </p:spPr>
        <p:txBody>
          <a:bodyPr/>
          <a:lstStyle/>
          <a:p>
            <a:r>
              <a:rPr lang="en-US" dirty="0" err="1"/>
              <a:t>Wykresy</a:t>
            </a:r>
            <a:r>
              <a:rPr lang="en-US" dirty="0"/>
              <a:t> w </a:t>
            </a:r>
            <a:r>
              <a:rPr lang="en-US" dirty="0" err="1"/>
              <a:t>Oktawie</a:t>
            </a:r>
            <a:endParaRPr lang="en-US" dirty="0"/>
          </a:p>
        </p:txBody>
      </p:sp>
      <p:sp>
        <p:nvSpPr>
          <p:cNvPr id="3" name="Symbol zastępczy zawartości 2">
            <a:extLst>
              <a:ext uri="{FF2B5EF4-FFF2-40B4-BE49-F238E27FC236}">
                <a16:creationId xmlns:a16="http://schemas.microsoft.com/office/drawing/2014/main" id="{CD029EA8-B2C8-4EF8-87D8-B32088BE0B42}"/>
              </a:ext>
            </a:extLst>
          </p:cNvPr>
          <p:cNvSpPr>
            <a:spLocks noGrp="1"/>
          </p:cNvSpPr>
          <p:nvPr>
            <p:ph idx="1"/>
          </p:nvPr>
        </p:nvSpPr>
        <p:spPr/>
        <p:txBody>
          <a:bodyPr/>
          <a:lstStyle/>
          <a:p>
            <a:endParaRPr lang="en-US"/>
          </a:p>
        </p:txBody>
      </p:sp>
      <p:pic>
        <p:nvPicPr>
          <p:cNvPr id="5" name="Obraz 4">
            <a:extLst>
              <a:ext uri="{FF2B5EF4-FFF2-40B4-BE49-F238E27FC236}">
                <a16:creationId xmlns:a16="http://schemas.microsoft.com/office/drawing/2014/main" id="{638BE1C9-159A-48D3-9B79-1FE1FBB66360}"/>
              </a:ext>
            </a:extLst>
          </p:cNvPr>
          <p:cNvPicPr>
            <a:picLocks noChangeAspect="1"/>
          </p:cNvPicPr>
          <p:nvPr/>
        </p:nvPicPr>
        <p:blipFill>
          <a:blip r:embed="rId2"/>
          <a:stretch>
            <a:fillRect/>
          </a:stretch>
        </p:blipFill>
        <p:spPr>
          <a:xfrm>
            <a:off x="0" y="1009873"/>
            <a:ext cx="9144000" cy="5128539"/>
          </a:xfrm>
          <a:prstGeom prst="rect">
            <a:avLst/>
          </a:prstGeom>
        </p:spPr>
      </p:pic>
    </p:spTree>
    <p:extLst>
      <p:ext uri="{BB962C8B-B14F-4D97-AF65-F5344CB8AC3E}">
        <p14:creationId xmlns:p14="http://schemas.microsoft.com/office/powerpoint/2010/main" val="27446393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D6E502-D65B-4C21-AEF3-7CEAE18C940F}"/>
              </a:ext>
            </a:extLst>
          </p:cNvPr>
          <p:cNvSpPr>
            <a:spLocks noGrp="1"/>
          </p:cNvSpPr>
          <p:nvPr>
            <p:ph type="title"/>
          </p:nvPr>
        </p:nvSpPr>
        <p:spPr>
          <a:xfrm>
            <a:off x="609599" y="414629"/>
            <a:ext cx="6347713" cy="846336"/>
          </a:xfrm>
        </p:spPr>
        <p:txBody>
          <a:bodyPr/>
          <a:lstStyle/>
          <a:p>
            <a:r>
              <a:rPr lang="en-US" dirty="0" err="1"/>
              <a:t>Wykresy</a:t>
            </a:r>
            <a:r>
              <a:rPr lang="en-US" dirty="0"/>
              <a:t> 2D</a:t>
            </a:r>
          </a:p>
        </p:txBody>
      </p:sp>
      <p:sp>
        <p:nvSpPr>
          <p:cNvPr id="3" name="Symbol zastępczy zawartości 2">
            <a:extLst>
              <a:ext uri="{FF2B5EF4-FFF2-40B4-BE49-F238E27FC236}">
                <a16:creationId xmlns:a16="http://schemas.microsoft.com/office/drawing/2014/main" id="{CD029EA8-B2C8-4EF8-87D8-B32088BE0B42}"/>
              </a:ext>
            </a:extLst>
          </p:cNvPr>
          <p:cNvSpPr>
            <a:spLocks noGrp="1"/>
          </p:cNvSpPr>
          <p:nvPr>
            <p:ph idx="1"/>
          </p:nvPr>
        </p:nvSpPr>
        <p:spPr/>
        <p:txBody>
          <a:bodyPr/>
          <a:lstStyle/>
          <a:p>
            <a:endParaRPr lang="en-US"/>
          </a:p>
        </p:txBody>
      </p:sp>
      <p:pic>
        <p:nvPicPr>
          <p:cNvPr id="4" name="Obraz 3">
            <a:extLst>
              <a:ext uri="{FF2B5EF4-FFF2-40B4-BE49-F238E27FC236}">
                <a16:creationId xmlns:a16="http://schemas.microsoft.com/office/drawing/2014/main" id="{862C0001-DE3F-4BC2-895B-7672FB527839}"/>
              </a:ext>
            </a:extLst>
          </p:cNvPr>
          <p:cNvPicPr>
            <a:picLocks noChangeAspect="1"/>
          </p:cNvPicPr>
          <p:nvPr/>
        </p:nvPicPr>
        <p:blipFill>
          <a:blip r:embed="rId2"/>
          <a:stretch>
            <a:fillRect/>
          </a:stretch>
        </p:blipFill>
        <p:spPr>
          <a:xfrm>
            <a:off x="372795" y="1049543"/>
            <a:ext cx="7827776" cy="5459142"/>
          </a:xfrm>
          <a:prstGeom prst="rect">
            <a:avLst/>
          </a:prstGeom>
        </p:spPr>
      </p:pic>
      <p:sp>
        <p:nvSpPr>
          <p:cNvPr id="5" name="Tytuł 1">
            <a:extLst>
              <a:ext uri="{FF2B5EF4-FFF2-40B4-BE49-F238E27FC236}">
                <a16:creationId xmlns:a16="http://schemas.microsoft.com/office/drawing/2014/main" id="{0D94473B-13F0-8BA0-E01B-246EB18588BD}"/>
              </a:ext>
            </a:extLst>
          </p:cNvPr>
          <p:cNvSpPr txBox="1">
            <a:spLocks/>
          </p:cNvSpPr>
          <p:nvPr/>
        </p:nvSpPr>
        <p:spPr>
          <a:xfrm>
            <a:off x="4916239" y="4329576"/>
            <a:ext cx="3905961" cy="846336"/>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pl-PL" dirty="0" err="1"/>
              <a:t>Octave</a:t>
            </a:r>
            <a:r>
              <a:rPr lang="pl-PL" dirty="0"/>
              <a:t> to tylko i aż kalkulator na sterydach</a:t>
            </a:r>
            <a:endParaRPr lang="en-US" dirty="0"/>
          </a:p>
        </p:txBody>
      </p:sp>
    </p:spTree>
    <p:extLst>
      <p:ext uri="{BB962C8B-B14F-4D97-AF65-F5344CB8AC3E}">
        <p14:creationId xmlns:p14="http://schemas.microsoft.com/office/powerpoint/2010/main" val="2440752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D6E502-D65B-4C21-AEF3-7CEAE18C940F}"/>
              </a:ext>
            </a:extLst>
          </p:cNvPr>
          <p:cNvSpPr>
            <a:spLocks noGrp="1"/>
          </p:cNvSpPr>
          <p:nvPr>
            <p:ph type="title"/>
          </p:nvPr>
        </p:nvSpPr>
        <p:spPr>
          <a:xfrm>
            <a:off x="481899" y="245712"/>
            <a:ext cx="2872282" cy="846336"/>
          </a:xfrm>
        </p:spPr>
        <p:txBody>
          <a:bodyPr/>
          <a:lstStyle/>
          <a:p>
            <a:r>
              <a:rPr lang="en-US" dirty="0" err="1"/>
              <a:t>Wykresy</a:t>
            </a:r>
            <a:r>
              <a:rPr lang="en-US" dirty="0"/>
              <a:t> 2D</a:t>
            </a:r>
          </a:p>
        </p:txBody>
      </p:sp>
      <p:sp>
        <p:nvSpPr>
          <p:cNvPr id="3" name="Symbol zastępczy zawartości 2">
            <a:extLst>
              <a:ext uri="{FF2B5EF4-FFF2-40B4-BE49-F238E27FC236}">
                <a16:creationId xmlns:a16="http://schemas.microsoft.com/office/drawing/2014/main" id="{CD029EA8-B2C8-4EF8-87D8-B32088BE0B42}"/>
              </a:ext>
            </a:extLst>
          </p:cNvPr>
          <p:cNvSpPr>
            <a:spLocks noGrp="1"/>
          </p:cNvSpPr>
          <p:nvPr>
            <p:ph idx="1"/>
          </p:nvPr>
        </p:nvSpPr>
        <p:spPr/>
        <p:txBody>
          <a:bodyPr/>
          <a:lstStyle/>
          <a:p>
            <a:endParaRPr lang="en-US" dirty="0"/>
          </a:p>
        </p:txBody>
      </p:sp>
      <p:sp>
        <p:nvSpPr>
          <p:cNvPr id="4" name="Rectangle 1">
            <a:extLst>
              <a:ext uri="{FF2B5EF4-FFF2-40B4-BE49-F238E27FC236}">
                <a16:creationId xmlns:a16="http://schemas.microsoft.com/office/drawing/2014/main" id="{829435CC-7B08-4DEC-B1C9-06098853EC89}"/>
              </a:ext>
            </a:extLst>
          </p:cNvPr>
          <p:cNvSpPr>
            <a:spLocks noChangeArrowheads="1"/>
          </p:cNvSpPr>
          <p:nvPr/>
        </p:nvSpPr>
        <p:spPr bwMode="auto">
          <a:xfrm>
            <a:off x="250371" y="5021341"/>
            <a:ext cx="8643258" cy="172354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err="1">
                <a:ln>
                  <a:noFill/>
                </a:ln>
                <a:solidFill>
                  <a:srgbClr val="333333"/>
                </a:solidFill>
                <a:effectLst/>
                <a:latin typeface="Open Sans"/>
              </a:rPr>
              <a:t>Zmianie</a:t>
            </a:r>
            <a:r>
              <a:rPr kumimoji="0" lang="en-US" altLang="en-US" sz="1400" b="0"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uległa</a:t>
            </a:r>
            <a:r>
              <a:rPr kumimoji="0" lang="en-US" altLang="en-US" sz="1400" b="0"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definicja</a:t>
            </a:r>
            <a:r>
              <a:rPr kumimoji="0" lang="en-US" altLang="en-US" sz="1400" b="0"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wektora</a:t>
            </a:r>
            <a:r>
              <a:rPr kumimoji="0" lang="en-US" altLang="en-US" sz="1400" b="0" i="0" u="none" strike="noStrike" cap="none" normalizeH="0" baseline="0" dirty="0">
                <a:ln>
                  <a:noFill/>
                </a:ln>
                <a:solidFill>
                  <a:srgbClr val="333333"/>
                </a:solidFill>
                <a:effectLst/>
                <a:latin typeface="Open Sans"/>
              </a:rPr>
              <a:t> x. </a:t>
            </a:r>
            <a:r>
              <a:rPr kumimoji="0" lang="en-US" altLang="en-US" sz="1400" b="0" i="0" u="none" strike="noStrike" cap="none" normalizeH="0" baseline="0" dirty="0" err="1">
                <a:ln>
                  <a:noFill/>
                </a:ln>
                <a:solidFill>
                  <a:srgbClr val="333333"/>
                </a:solidFill>
                <a:effectLst/>
                <a:latin typeface="Open Sans"/>
              </a:rPr>
              <a:t>Funkcja</a:t>
            </a:r>
            <a:r>
              <a:rPr kumimoji="0" lang="en-US" altLang="en-US" sz="1400" b="0" i="0" u="none" strike="noStrike" cap="none" normalizeH="0" baseline="0" dirty="0">
                <a:ln>
                  <a:noFill/>
                </a:ln>
                <a:solidFill>
                  <a:srgbClr val="333333"/>
                </a:solidFill>
                <a:effectLst/>
                <a:latin typeface="Open Sans"/>
              </a:rPr>
              <a:t> </a:t>
            </a:r>
            <a:r>
              <a:rPr kumimoji="0" lang="en-US" altLang="en-US" sz="1200" b="1" i="0" u="none" strike="noStrike" cap="none" normalizeH="0" baseline="0" dirty="0" err="1">
                <a:ln>
                  <a:noFill/>
                </a:ln>
                <a:solidFill>
                  <a:srgbClr val="333333"/>
                </a:solidFill>
                <a:effectLst/>
                <a:latin typeface="Arial Unicode MS"/>
              </a:rPr>
              <a:t>linspace</a:t>
            </a:r>
            <a:r>
              <a:rPr kumimoji="0" lang="en-US" altLang="en-US" sz="1200" b="1" i="0" u="none" strike="noStrike" cap="none" normalizeH="0" baseline="0" dirty="0">
                <a:ln>
                  <a:noFill/>
                </a:ln>
                <a:solidFill>
                  <a:srgbClr val="333333"/>
                </a:solidFill>
                <a:effectLst/>
                <a:latin typeface="Arial Unicode MS"/>
              </a:rPr>
              <a:t> (</a:t>
            </a:r>
            <a:r>
              <a:rPr kumimoji="0" lang="en-US" altLang="en-US" sz="1200" b="1" i="0" u="none" strike="noStrike" cap="none" normalizeH="0" baseline="0" dirty="0" err="1">
                <a:ln>
                  <a:noFill/>
                </a:ln>
                <a:solidFill>
                  <a:srgbClr val="333333"/>
                </a:solidFill>
                <a:effectLst/>
                <a:latin typeface="Arial Unicode MS"/>
              </a:rPr>
              <a:t>a,b</a:t>
            </a:r>
            <a:r>
              <a:rPr kumimoji="0" lang="en-US" altLang="en-US" sz="1200" b="1" i="0" u="none" strike="noStrike" cap="none" normalizeH="0" baseline="0" dirty="0">
                <a:ln>
                  <a:noFill/>
                </a:ln>
                <a:solidFill>
                  <a:srgbClr val="333333"/>
                </a:solidFill>
                <a:effectLst/>
                <a:latin typeface="Arial Unicode MS"/>
              </a:rPr>
              <a:t>, N)</a:t>
            </a:r>
            <a:r>
              <a:rPr kumimoji="0" lang="en-US" altLang="en-US" sz="1400" b="1"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generuje</a:t>
            </a:r>
            <a:r>
              <a:rPr kumimoji="0" lang="en-US" altLang="en-US" sz="1400" b="0"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ciąg</a:t>
            </a:r>
            <a:r>
              <a:rPr kumimoji="0" lang="en-US" altLang="en-US" sz="1400" b="0" i="0" u="none" strike="noStrike" cap="none" normalizeH="0" baseline="0" dirty="0">
                <a:ln>
                  <a:noFill/>
                </a:ln>
                <a:solidFill>
                  <a:srgbClr val="333333"/>
                </a:solidFill>
                <a:effectLst/>
                <a:latin typeface="Open Sans"/>
              </a:rPr>
              <a:t> N </a:t>
            </a:r>
            <a:r>
              <a:rPr kumimoji="0" lang="en-US" altLang="en-US" sz="1400" b="0" i="0" u="none" strike="noStrike" cap="none" normalizeH="0" baseline="0" dirty="0" err="1">
                <a:ln>
                  <a:noFill/>
                </a:ln>
                <a:solidFill>
                  <a:srgbClr val="333333"/>
                </a:solidFill>
                <a:effectLst/>
                <a:latin typeface="Open Sans"/>
              </a:rPr>
              <a:t>równoodległych</a:t>
            </a:r>
            <a:r>
              <a:rPr kumimoji="0" lang="en-US" altLang="en-US" sz="1400" b="0"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punktów</a:t>
            </a:r>
            <a:r>
              <a:rPr kumimoji="0" lang="en-US" altLang="en-US" sz="1400" b="0" i="0" u="none" strike="noStrike" cap="none" normalizeH="0" baseline="0" dirty="0">
                <a:ln>
                  <a:noFill/>
                </a:ln>
                <a:solidFill>
                  <a:srgbClr val="333333"/>
                </a:solidFill>
                <a:effectLst/>
                <a:latin typeface="Open Sans"/>
              </a:rPr>
              <a:t>,  z </a:t>
            </a:r>
            <a:r>
              <a:rPr kumimoji="0" lang="en-US" altLang="en-US" sz="1400" b="0" i="0" u="none" strike="noStrike" cap="none" normalizeH="0" baseline="0" dirty="0" err="1">
                <a:ln>
                  <a:noFill/>
                </a:ln>
                <a:solidFill>
                  <a:srgbClr val="333333"/>
                </a:solidFill>
                <a:effectLst/>
                <a:latin typeface="Open Sans"/>
              </a:rPr>
              <a:t>których</a:t>
            </a:r>
            <a:r>
              <a:rPr kumimoji="0" lang="en-US" altLang="en-US" sz="1400" b="0"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pierwszy</a:t>
            </a:r>
            <a:r>
              <a:rPr kumimoji="0" lang="en-US" altLang="en-US" sz="1400" b="0"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równy</a:t>
            </a:r>
            <a:r>
              <a:rPr kumimoji="0" lang="en-US" altLang="en-US" sz="1400" b="0" i="0" u="none" strike="noStrike" cap="none" normalizeH="0" baseline="0" dirty="0">
                <a:ln>
                  <a:noFill/>
                </a:ln>
                <a:solidFill>
                  <a:srgbClr val="333333"/>
                </a:solidFill>
                <a:effectLst/>
                <a:latin typeface="Open Sans"/>
              </a:rPr>
              <a:t> jest </a:t>
            </a:r>
            <a:r>
              <a:rPr kumimoji="0" lang="en-US" altLang="en-US" sz="1200" b="0" i="0" u="none" strike="noStrike" cap="none" normalizeH="0" baseline="0" dirty="0">
                <a:ln>
                  <a:noFill/>
                </a:ln>
                <a:solidFill>
                  <a:srgbClr val="333333"/>
                </a:solidFill>
                <a:effectLst/>
                <a:latin typeface="Arial Unicode MS"/>
              </a:rPr>
              <a:t>a</a:t>
            </a:r>
            <a:r>
              <a:rPr kumimoji="0" lang="en-US" altLang="en-US" sz="1400" b="0" i="0" u="none" strike="noStrike" cap="none" normalizeH="0" baseline="0" dirty="0">
                <a:ln>
                  <a:noFill/>
                </a:ln>
                <a:solidFill>
                  <a:srgbClr val="333333"/>
                </a:solidFill>
                <a:effectLst/>
                <a:latin typeface="Open Sans"/>
              </a:rPr>
              <a:t>, a </a:t>
            </a:r>
            <a:r>
              <a:rPr kumimoji="0" lang="en-US" altLang="en-US" sz="1400" b="0" i="0" u="none" strike="noStrike" cap="none" normalizeH="0" baseline="0" dirty="0" err="1">
                <a:ln>
                  <a:noFill/>
                </a:ln>
                <a:solidFill>
                  <a:srgbClr val="333333"/>
                </a:solidFill>
                <a:effectLst/>
                <a:latin typeface="Open Sans"/>
              </a:rPr>
              <a:t>ostatni</a:t>
            </a:r>
            <a:r>
              <a:rPr kumimoji="0" lang="en-US" altLang="en-US" sz="1400" b="0" i="0" u="none" strike="noStrike" cap="none" normalizeH="0" baseline="0" dirty="0">
                <a:ln>
                  <a:noFill/>
                </a:ln>
                <a:solidFill>
                  <a:srgbClr val="333333"/>
                </a:solidFill>
                <a:effectLst/>
                <a:latin typeface="Open Sans"/>
              </a:rPr>
              <a:t> – </a:t>
            </a:r>
            <a:r>
              <a:rPr kumimoji="0" lang="en-US" altLang="en-US" sz="1200" b="0" i="0" u="none" strike="noStrike" cap="none" normalizeH="0" baseline="0" dirty="0">
                <a:ln>
                  <a:noFill/>
                </a:ln>
                <a:solidFill>
                  <a:srgbClr val="333333"/>
                </a:solidFill>
                <a:effectLst/>
                <a:latin typeface="Arial Unicode MS"/>
              </a:rPr>
              <a:t>b</a:t>
            </a:r>
            <a:r>
              <a:rPr kumimoji="0" lang="en-US" altLang="en-US" sz="1400" b="0"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Zaletą</a:t>
            </a:r>
            <a:r>
              <a:rPr kumimoji="0" lang="en-US" altLang="en-US" sz="1400" b="0"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tego</a:t>
            </a:r>
            <a:r>
              <a:rPr kumimoji="0" lang="en-US" altLang="en-US" sz="1400" b="0"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podejścia</a:t>
            </a:r>
            <a:r>
              <a:rPr kumimoji="0" lang="en-US" altLang="en-US" sz="1400" b="0" i="0" u="none" strike="noStrike" cap="none" normalizeH="0" baseline="0" dirty="0">
                <a:ln>
                  <a:noFill/>
                </a:ln>
                <a:solidFill>
                  <a:srgbClr val="333333"/>
                </a:solidFill>
                <a:effectLst/>
                <a:latin typeface="Open Sans"/>
              </a:rPr>
              <a:t> jest to, </a:t>
            </a:r>
            <a:r>
              <a:rPr kumimoji="0" lang="en-US" altLang="en-US" sz="1400" b="0" i="0" u="none" strike="noStrike" cap="none" normalizeH="0" baseline="0" dirty="0" err="1">
                <a:ln>
                  <a:noFill/>
                </a:ln>
                <a:solidFill>
                  <a:srgbClr val="333333"/>
                </a:solidFill>
                <a:effectLst/>
                <a:latin typeface="Open Sans"/>
              </a:rPr>
              <a:t>że</a:t>
            </a:r>
            <a:r>
              <a:rPr kumimoji="0" lang="en-US" altLang="en-US" sz="1400" b="0" i="0" u="none" strike="noStrike" cap="none" normalizeH="0" baseline="0" dirty="0">
                <a:ln>
                  <a:noFill/>
                </a:ln>
                <a:solidFill>
                  <a:srgbClr val="333333"/>
                </a:solidFill>
                <a:effectLst/>
                <a:latin typeface="Open Sans"/>
              </a:rPr>
              <a:t> od </a:t>
            </a:r>
            <a:r>
              <a:rPr kumimoji="0" lang="en-US" altLang="en-US" sz="1400" b="0" i="0" u="none" strike="noStrike" cap="none" normalizeH="0" baseline="0" dirty="0" err="1">
                <a:ln>
                  <a:noFill/>
                </a:ln>
                <a:solidFill>
                  <a:srgbClr val="333333"/>
                </a:solidFill>
                <a:effectLst/>
                <a:latin typeface="Open Sans"/>
              </a:rPr>
              <a:t>razu</a:t>
            </a:r>
            <a:r>
              <a:rPr kumimoji="0" lang="en-US" altLang="en-US" sz="1400" b="0"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widać</a:t>
            </a:r>
            <a:r>
              <a:rPr kumimoji="0" lang="en-US" altLang="en-US" sz="1400" b="0" i="0" u="none" strike="noStrike" cap="none" normalizeH="0" baseline="0" dirty="0">
                <a:ln>
                  <a:noFill/>
                </a:ln>
                <a:solidFill>
                  <a:srgbClr val="333333"/>
                </a:solidFill>
                <a:effectLst/>
                <a:latin typeface="Open Sans"/>
              </a:rPr>
              <a:t>, z </a:t>
            </a:r>
            <a:r>
              <a:rPr kumimoji="0" lang="en-US" altLang="en-US" sz="1400" b="0" i="0" u="none" strike="noStrike" cap="none" normalizeH="0" baseline="0" dirty="0" err="1">
                <a:ln>
                  <a:noFill/>
                </a:ln>
                <a:solidFill>
                  <a:srgbClr val="333333"/>
                </a:solidFill>
                <a:effectLst/>
                <a:latin typeface="Open Sans"/>
              </a:rPr>
              <a:t>ilu</a:t>
            </a:r>
            <a:r>
              <a:rPr kumimoji="0" lang="en-US" altLang="en-US" sz="1400" b="0"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elementów</a:t>
            </a:r>
            <a:r>
              <a:rPr kumimoji="0" lang="en-US" altLang="en-US" sz="1400" b="0"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składa</a:t>
            </a:r>
            <a:r>
              <a:rPr kumimoji="0" lang="en-US" altLang="en-US" sz="1400" b="0"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się</a:t>
            </a:r>
            <a:r>
              <a:rPr kumimoji="0" lang="en-US" altLang="en-US" sz="1400" b="0" i="0" u="none" strike="noStrike" cap="none" normalizeH="0" baseline="0" dirty="0">
                <a:ln>
                  <a:noFill/>
                </a:ln>
                <a:solidFill>
                  <a:srgbClr val="333333"/>
                </a:solidFill>
                <a:effectLst/>
                <a:latin typeface="Open Sans"/>
              </a:rPr>
              <a:t> </a:t>
            </a:r>
            <a:r>
              <a:rPr kumimoji="0" lang="en-US" altLang="en-US" sz="1200" b="0" i="0" u="none" strike="noStrike" cap="none" normalizeH="0" baseline="0" dirty="0">
                <a:ln>
                  <a:noFill/>
                </a:ln>
                <a:solidFill>
                  <a:srgbClr val="333333"/>
                </a:solidFill>
                <a:effectLst/>
                <a:latin typeface="Arial Unicode MS"/>
              </a:rPr>
              <a:t>x</a:t>
            </a:r>
            <a:r>
              <a:rPr kumimoji="0" lang="en-US" altLang="en-US" sz="1400" b="0" i="0" u="none" strike="noStrike" cap="none" normalizeH="0" baseline="0" dirty="0">
                <a:ln>
                  <a:noFill/>
                </a:ln>
                <a:solidFill>
                  <a:srgbClr val="333333"/>
                </a:solidFill>
                <a:effectLst/>
                <a:latin typeface="Open Sans"/>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333333"/>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Open Sans"/>
              </a:rPr>
              <a:t>Druga </a:t>
            </a:r>
            <a:r>
              <a:rPr kumimoji="0" lang="en-US" altLang="en-US" sz="1400" b="0" i="0" u="none" strike="noStrike" cap="none" normalizeH="0" baseline="0" dirty="0" err="1">
                <a:ln>
                  <a:noFill/>
                </a:ln>
                <a:solidFill>
                  <a:srgbClr val="333333"/>
                </a:solidFill>
                <a:effectLst/>
                <a:latin typeface="Open Sans"/>
              </a:rPr>
              <a:t>zmiana</a:t>
            </a:r>
            <a:r>
              <a:rPr kumimoji="0" lang="en-US" altLang="en-US" sz="1400" b="0"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zaszła</a:t>
            </a:r>
            <a:r>
              <a:rPr kumimoji="0" lang="en-US" altLang="en-US" sz="1400" b="0" i="0" u="none" strike="noStrike" cap="none" normalizeH="0" baseline="0" dirty="0">
                <a:ln>
                  <a:noFill/>
                </a:ln>
                <a:solidFill>
                  <a:srgbClr val="333333"/>
                </a:solidFill>
                <a:effectLst/>
                <a:latin typeface="Open Sans"/>
              </a:rPr>
              <a:t> w </a:t>
            </a:r>
            <a:r>
              <a:rPr kumimoji="0" lang="en-US" altLang="en-US" sz="1400" b="0" i="0" u="none" strike="noStrike" cap="none" normalizeH="0" baseline="0" dirty="0" err="1">
                <a:ln>
                  <a:noFill/>
                </a:ln>
                <a:solidFill>
                  <a:srgbClr val="333333"/>
                </a:solidFill>
                <a:effectLst/>
                <a:latin typeface="Open Sans"/>
              </a:rPr>
              <a:t>wywołaniu</a:t>
            </a:r>
            <a:r>
              <a:rPr kumimoji="0" lang="en-US" altLang="en-US" sz="1400" b="0"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funkcji</a:t>
            </a:r>
            <a:r>
              <a:rPr kumimoji="0" lang="en-US" altLang="en-US" sz="1400" b="0" i="0" u="none" strike="noStrike" cap="none" normalizeH="0" baseline="0" dirty="0">
                <a:ln>
                  <a:noFill/>
                </a:ln>
                <a:solidFill>
                  <a:srgbClr val="333333"/>
                </a:solidFill>
                <a:effectLst/>
                <a:latin typeface="Open Sans"/>
              </a:rPr>
              <a:t> plot: </a:t>
            </a:r>
            <a:r>
              <a:rPr kumimoji="0" lang="en-US" altLang="en-US" sz="1400" b="0" i="0" u="none" strike="noStrike" cap="none" normalizeH="0" baseline="0" dirty="0" err="1">
                <a:ln>
                  <a:noFill/>
                </a:ln>
                <a:solidFill>
                  <a:srgbClr val="333333"/>
                </a:solidFill>
                <a:effectLst/>
                <a:latin typeface="Open Sans"/>
              </a:rPr>
              <a:t>doszedł</a:t>
            </a:r>
            <a:r>
              <a:rPr kumimoji="0" lang="en-US" altLang="en-US" sz="1400" b="0"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trzeci</a:t>
            </a:r>
            <a:r>
              <a:rPr kumimoji="0" lang="en-US" altLang="en-US" sz="1400" b="0" i="0" u="none" strike="noStrike" cap="none" normalizeH="0" baseline="0" dirty="0">
                <a:ln>
                  <a:noFill/>
                </a:ln>
                <a:solidFill>
                  <a:srgbClr val="333333"/>
                </a:solidFill>
                <a:effectLst/>
                <a:latin typeface="Open Sans"/>
              </a:rPr>
              <a:t> argument, </a:t>
            </a:r>
            <a:r>
              <a:rPr kumimoji="0" lang="en-US" altLang="en-US" sz="1400" b="0" i="0" u="none" strike="noStrike" cap="none" normalizeH="0" baseline="0" dirty="0" err="1">
                <a:ln>
                  <a:noFill/>
                </a:ln>
                <a:solidFill>
                  <a:srgbClr val="333333"/>
                </a:solidFill>
                <a:effectLst/>
                <a:latin typeface="Open Sans"/>
              </a:rPr>
              <a:t>napis</a:t>
            </a:r>
            <a:r>
              <a:rPr kumimoji="0" lang="en-US" altLang="en-US" sz="1400" b="0" i="0" u="none" strike="noStrike" cap="none" normalizeH="0" baseline="0" dirty="0">
                <a:ln>
                  <a:noFill/>
                </a:ln>
                <a:solidFill>
                  <a:srgbClr val="333333"/>
                </a:solidFill>
                <a:effectLst/>
                <a:latin typeface="Open Sans"/>
              </a:rPr>
              <a:t> </a:t>
            </a:r>
            <a:r>
              <a:rPr kumimoji="0" lang="en-US" altLang="en-US" sz="1200" b="0" i="0" u="none" strike="noStrike" cap="none" normalizeH="0" baseline="0" dirty="0">
                <a:ln>
                  <a:noFill/>
                </a:ln>
                <a:solidFill>
                  <a:srgbClr val="333333"/>
                </a:solidFill>
                <a:effectLst/>
                <a:latin typeface="Arial Unicode MS"/>
              </a:rPr>
              <a:t>"</a:t>
            </a:r>
            <a:r>
              <a:rPr kumimoji="0" lang="en-US" altLang="en-US" sz="1200" b="1" i="0" u="none" strike="noStrike" cap="none" normalizeH="0" baseline="0" dirty="0" err="1">
                <a:ln>
                  <a:noFill/>
                </a:ln>
                <a:solidFill>
                  <a:srgbClr val="333333"/>
                </a:solidFill>
                <a:effectLst/>
                <a:latin typeface="Arial Unicode MS"/>
              </a:rPr>
              <a:t>ro</a:t>
            </a:r>
            <a:r>
              <a:rPr kumimoji="0" lang="en-US" altLang="en-US" sz="1200" b="1" i="0" u="none" strike="noStrike" cap="none" normalizeH="0" baseline="0" dirty="0">
                <a:ln>
                  <a:noFill/>
                </a:ln>
                <a:solidFill>
                  <a:srgbClr val="333333"/>
                </a:solidFill>
                <a:effectLst/>
                <a:latin typeface="Arial Unicode MS"/>
              </a:rPr>
              <a:t>-;</a:t>
            </a:r>
            <a:r>
              <a:rPr kumimoji="0" lang="en-US" altLang="en-US" sz="1200" b="1" i="0" u="none" strike="noStrike" cap="none" normalizeH="0" baseline="0" dirty="0" err="1">
                <a:ln>
                  <a:noFill/>
                </a:ln>
                <a:solidFill>
                  <a:srgbClr val="333333"/>
                </a:solidFill>
                <a:effectLst/>
                <a:latin typeface="Arial Unicode MS"/>
              </a:rPr>
              <a:t>pewna</a:t>
            </a:r>
            <a:r>
              <a:rPr kumimoji="0" lang="en-US" altLang="en-US" sz="1200" b="1" i="0" u="none" strike="noStrike" cap="none" normalizeH="0" baseline="0" dirty="0">
                <a:ln>
                  <a:noFill/>
                </a:ln>
                <a:solidFill>
                  <a:srgbClr val="333333"/>
                </a:solidFill>
                <a:effectLst/>
                <a:latin typeface="Arial Unicode MS"/>
              </a:rPr>
              <a:t> </a:t>
            </a:r>
            <a:r>
              <a:rPr kumimoji="0" lang="en-US" altLang="en-US" sz="1200" b="1" i="0" u="none" strike="noStrike" cap="none" normalizeH="0" baseline="0" dirty="0" err="1">
                <a:ln>
                  <a:noFill/>
                </a:ln>
                <a:solidFill>
                  <a:srgbClr val="333333"/>
                </a:solidFill>
                <a:effectLst/>
                <a:latin typeface="Arial Unicode MS"/>
              </a:rPr>
              <a:t>funkcja</a:t>
            </a:r>
            <a:r>
              <a:rPr kumimoji="0" lang="en-US" altLang="en-US" sz="1200" b="1" i="0" u="none" strike="noStrike" cap="none" normalizeH="0" baseline="0" dirty="0">
                <a:ln>
                  <a:noFill/>
                </a:ln>
                <a:solidFill>
                  <a:srgbClr val="333333"/>
                </a:solidFill>
                <a:effectLst/>
                <a:latin typeface="Arial Unicode MS"/>
              </a:rPr>
              <a:t> </a:t>
            </a:r>
            <a:r>
              <a:rPr kumimoji="0" lang="en-US" altLang="en-US" sz="1200" b="1" i="0" u="none" strike="noStrike" cap="none" normalizeH="0" baseline="0" dirty="0" err="1">
                <a:ln>
                  <a:noFill/>
                </a:ln>
                <a:solidFill>
                  <a:srgbClr val="333333"/>
                </a:solidFill>
                <a:effectLst/>
                <a:latin typeface="Arial Unicode MS"/>
              </a:rPr>
              <a:t>wymierna</a:t>
            </a:r>
            <a:r>
              <a:rPr kumimoji="0" lang="en-US" altLang="en-US" sz="1200" b="0" i="0" u="none" strike="noStrike" cap="none" normalizeH="0" baseline="0" dirty="0">
                <a:ln>
                  <a:noFill/>
                </a:ln>
                <a:solidFill>
                  <a:srgbClr val="333333"/>
                </a:solidFill>
                <a:effectLst/>
                <a:latin typeface="Arial Unicode MS"/>
              </a:rPr>
              <a:t>;"</a:t>
            </a:r>
            <a:r>
              <a:rPr kumimoji="0" lang="en-US" altLang="en-US" sz="1400" b="0" i="0" u="none" strike="noStrike" cap="none" normalizeH="0" baseline="0" dirty="0">
                <a:ln>
                  <a:noFill/>
                </a:ln>
                <a:solidFill>
                  <a:srgbClr val="333333"/>
                </a:solidFill>
                <a:effectLst/>
                <a:latin typeface="Open Sans"/>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Open Sans"/>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333333"/>
                </a:solidFill>
                <a:effectLst/>
                <a:latin typeface="Open Sans"/>
              </a:rPr>
              <a:t>Ten </a:t>
            </a:r>
            <a:r>
              <a:rPr kumimoji="0" lang="en-US" altLang="en-US" sz="1400" b="0" i="0" u="none" strike="noStrike" cap="none" normalizeH="0" baseline="0" dirty="0" err="1">
                <a:ln>
                  <a:noFill/>
                </a:ln>
                <a:solidFill>
                  <a:srgbClr val="333333"/>
                </a:solidFill>
                <a:effectLst/>
                <a:latin typeface="Open Sans"/>
              </a:rPr>
              <a:t>trzeci</a:t>
            </a:r>
            <a:r>
              <a:rPr kumimoji="0" lang="en-US" altLang="en-US" sz="1400" b="0" i="0" u="none" strike="noStrike" cap="none" normalizeH="0" baseline="0" dirty="0">
                <a:ln>
                  <a:noFill/>
                </a:ln>
                <a:solidFill>
                  <a:srgbClr val="333333"/>
                </a:solidFill>
                <a:effectLst/>
                <a:latin typeface="Open Sans"/>
              </a:rPr>
              <a:t> argument </a:t>
            </a:r>
            <a:r>
              <a:rPr kumimoji="0" lang="en-US" altLang="en-US" sz="1400" b="0" i="0" u="none" strike="noStrike" cap="none" normalizeH="0" baseline="0" dirty="0" err="1">
                <a:ln>
                  <a:noFill/>
                </a:ln>
                <a:solidFill>
                  <a:srgbClr val="333333"/>
                </a:solidFill>
                <a:effectLst/>
                <a:latin typeface="Open Sans"/>
              </a:rPr>
              <a:t>definiuje</a:t>
            </a:r>
            <a:r>
              <a:rPr kumimoji="0" lang="en-US" altLang="en-US" sz="1400" b="0" i="0" u="none" strike="noStrike" cap="none" normalizeH="0" baseline="0" dirty="0">
                <a:ln>
                  <a:noFill/>
                </a:ln>
                <a:solidFill>
                  <a:srgbClr val="333333"/>
                </a:solidFill>
                <a:effectLst/>
                <a:latin typeface="Open Sans"/>
              </a:rPr>
              <a:t> format </a:t>
            </a:r>
            <a:r>
              <a:rPr kumimoji="0" lang="en-US" altLang="en-US" sz="1400" b="0" i="0" u="none" strike="noStrike" cap="none" normalizeH="0" baseline="0" dirty="0" err="1">
                <a:ln>
                  <a:noFill/>
                </a:ln>
                <a:solidFill>
                  <a:srgbClr val="333333"/>
                </a:solidFill>
                <a:effectLst/>
                <a:latin typeface="Open Sans"/>
              </a:rPr>
              <a:t>wykresu</a:t>
            </a:r>
            <a:r>
              <a:rPr kumimoji="0" lang="en-US" altLang="en-US" sz="1400" b="0"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i</a:t>
            </a:r>
            <a:r>
              <a:rPr kumimoji="0" lang="en-US" altLang="en-US" sz="1400" b="0"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składa</a:t>
            </a:r>
            <a:r>
              <a:rPr kumimoji="0" lang="en-US" altLang="en-US" sz="1400" b="0"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się</a:t>
            </a:r>
            <a:r>
              <a:rPr kumimoji="0" lang="en-US" altLang="en-US" sz="1400" b="0" i="0" u="none" strike="noStrike" cap="none" normalizeH="0" baseline="0" dirty="0">
                <a:ln>
                  <a:noFill/>
                </a:ln>
                <a:solidFill>
                  <a:srgbClr val="333333"/>
                </a:solidFill>
                <a:effectLst/>
                <a:latin typeface="Open Sans"/>
              </a:rPr>
              <a:t> z liter </a:t>
            </a:r>
            <a:r>
              <a:rPr kumimoji="0" lang="en-US" altLang="en-US" sz="1400" b="0" i="0" u="none" strike="noStrike" cap="none" normalizeH="0" baseline="0" dirty="0" err="1">
                <a:ln>
                  <a:noFill/>
                </a:ln>
                <a:solidFill>
                  <a:srgbClr val="333333"/>
                </a:solidFill>
                <a:effectLst/>
                <a:latin typeface="Open Sans"/>
              </a:rPr>
              <a:t>i</a:t>
            </a:r>
            <a:r>
              <a:rPr kumimoji="0" lang="en-US" altLang="en-US" sz="1400" b="0"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symboli</a:t>
            </a:r>
            <a:r>
              <a:rPr kumimoji="0" lang="en-US" altLang="en-US" sz="1400" b="0"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umieszczonych</a:t>
            </a:r>
            <a:r>
              <a:rPr kumimoji="0" lang="en-US" altLang="en-US" sz="1400" b="0" i="0" u="none" strike="noStrike" cap="none" normalizeH="0" baseline="0" dirty="0">
                <a:ln>
                  <a:noFill/>
                </a:ln>
                <a:solidFill>
                  <a:srgbClr val="333333"/>
                </a:solidFill>
                <a:effectLst/>
                <a:latin typeface="Open Sans"/>
              </a:rPr>
              <a:t> w </a:t>
            </a:r>
            <a:r>
              <a:rPr kumimoji="0" lang="en-US" altLang="en-US" sz="1400" b="0" i="0" u="none" strike="noStrike" cap="none" normalizeH="0" baseline="0" dirty="0" err="1">
                <a:ln>
                  <a:noFill/>
                </a:ln>
                <a:solidFill>
                  <a:srgbClr val="333333"/>
                </a:solidFill>
                <a:effectLst/>
                <a:latin typeface="Open Sans"/>
              </a:rPr>
              <a:t>napisie</a:t>
            </a:r>
            <a:r>
              <a:rPr kumimoji="0" lang="en-US" altLang="en-US" sz="1400" b="0" i="0" u="none" strike="noStrike" cap="none" normalizeH="0" baseline="0" dirty="0">
                <a:ln>
                  <a:noFill/>
                </a:ln>
                <a:solidFill>
                  <a:srgbClr val="333333"/>
                </a:solidFill>
                <a:effectLst/>
                <a:latin typeface="Open Sans"/>
              </a:rPr>
              <a:t> w </a:t>
            </a:r>
            <a:r>
              <a:rPr kumimoji="0" lang="en-US" altLang="en-US" sz="1400" b="0" i="0" u="none" strike="noStrike" cap="none" normalizeH="0" baseline="0" dirty="0" err="1">
                <a:ln>
                  <a:noFill/>
                </a:ln>
                <a:solidFill>
                  <a:srgbClr val="333333"/>
                </a:solidFill>
                <a:effectLst/>
                <a:latin typeface="Open Sans"/>
              </a:rPr>
              <a:t>dowolnej</a:t>
            </a:r>
            <a:r>
              <a:rPr kumimoji="0" lang="en-US" altLang="en-US" sz="1400" b="0" i="0" u="none" strike="noStrike" cap="none" normalizeH="0" baseline="0" dirty="0">
                <a:ln>
                  <a:noFill/>
                </a:ln>
                <a:solidFill>
                  <a:srgbClr val="333333"/>
                </a:solidFill>
                <a:effectLst/>
                <a:latin typeface="Open Sans"/>
              </a:rPr>
              <a:t> </a:t>
            </a:r>
            <a:r>
              <a:rPr kumimoji="0" lang="en-US" altLang="en-US" sz="1400" b="0" i="0" u="none" strike="noStrike" cap="none" normalizeH="0" baseline="0" dirty="0" err="1">
                <a:ln>
                  <a:noFill/>
                </a:ln>
                <a:solidFill>
                  <a:srgbClr val="333333"/>
                </a:solidFill>
                <a:effectLst/>
                <a:latin typeface="Open Sans"/>
              </a:rPr>
              <a:t>kolejności</a:t>
            </a:r>
            <a:r>
              <a:rPr kumimoji="0" lang="en-US" altLang="en-US" sz="400" b="0" i="0" u="none" strike="noStrike" cap="none" normalizeH="0" baseline="0" dirty="0">
                <a:ln>
                  <a:noFill/>
                </a:ln>
                <a:solidFill>
                  <a:schemeClr val="tx1"/>
                </a:solidFill>
                <a:effectLst/>
              </a:rPr>
              <a:t>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6" name="Obraz 5">
            <a:extLst>
              <a:ext uri="{FF2B5EF4-FFF2-40B4-BE49-F238E27FC236}">
                <a16:creationId xmlns:a16="http://schemas.microsoft.com/office/drawing/2014/main" id="{A82F03D6-D3DE-400F-B510-0919C6EA58A8}"/>
              </a:ext>
            </a:extLst>
          </p:cNvPr>
          <p:cNvPicPr>
            <a:picLocks noChangeAspect="1"/>
          </p:cNvPicPr>
          <p:nvPr/>
        </p:nvPicPr>
        <p:blipFill>
          <a:blip r:embed="rId2"/>
          <a:stretch>
            <a:fillRect/>
          </a:stretch>
        </p:blipFill>
        <p:spPr>
          <a:xfrm>
            <a:off x="3533833" y="113110"/>
            <a:ext cx="5359796" cy="4721629"/>
          </a:xfrm>
          <a:prstGeom prst="rect">
            <a:avLst/>
          </a:prstGeom>
        </p:spPr>
      </p:pic>
      <p:pic>
        <p:nvPicPr>
          <p:cNvPr id="7" name="Obraz 6">
            <a:extLst>
              <a:ext uri="{FF2B5EF4-FFF2-40B4-BE49-F238E27FC236}">
                <a16:creationId xmlns:a16="http://schemas.microsoft.com/office/drawing/2014/main" id="{8DE44853-9D56-4283-82A9-3FA196E9CF2A}"/>
              </a:ext>
            </a:extLst>
          </p:cNvPr>
          <p:cNvPicPr>
            <a:picLocks noChangeAspect="1"/>
          </p:cNvPicPr>
          <p:nvPr/>
        </p:nvPicPr>
        <p:blipFill>
          <a:blip r:embed="rId3"/>
          <a:stretch>
            <a:fillRect/>
          </a:stretch>
        </p:blipFill>
        <p:spPr>
          <a:xfrm>
            <a:off x="609599" y="1836659"/>
            <a:ext cx="4358526" cy="843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627684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D6E502-D65B-4C21-AEF3-7CEAE18C940F}"/>
              </a:ext>
            </a:extLst>
          </p:cNvPr>
          <p:cNvSpPr>
            <a:spLocks noGrp="1"/>
          </p:cNvSpPr>
          <p:nvPr>
            <p:ph type="title"/>
          </p:nvPr>
        </p:nvSpPr>
        <p:spPr>
          <a:xfrm>
            <a:off x="481899" y="245712"/>
            <a:ext cx="2872282" cy="846336"/>
          </a:xfrm>
        </p:spPr>
        <p:txBody>
          <a:bodyPr>
            <a:normAutofit/>
          </a:bodyPr>
          <a:lstStyle/>
          <a:p>
            <a:r>
              <a:rPr lang="en-US" dirty="0" err="1"/>
              <a:t>Opcje</a:t>
            </a:r>
            <a:r>
              <a:rPr lang="en-US" dirty="0"/>
              <a:t> </a:t>
            </a:r>
            <a:r>
              <a:rPr lang="en-US" dirty="0" err="1"/>
              <a:t>stylu</a:t>
            </a:r>
            <a:endParaRPr lang="en-US" dirty="0"/>
          </a:p>
        </p:txBody>
      </p:sp>
      <p:sp>
        <p:nvSpPr>
          <p:cNvPr id="3" name="Symbol zastępczy zawartości 2">
            <a:extLst>
              <a:ext uri="{FF2B5EF4-FFF2-40B4-BE49-F238E27FC236}">
                <a16:creationId xmlns:a16="http://schemas.microsoft.com/office/drawing/2014/main" id="{CD029EA8-B2C8-4EF8-87D8-B32088BE0B42}"/>
              </a:ext>
            </a:extLst>
          </p:cNvPr>
          <p:cNvSpPr>
            <a:spLocks noGrp="1"/>
          </p:cNvSpPr>
          <p:nvPr>
            <p:ph idx="1"/>
          </p:nvPr>
        </p:nvSpPr>
        <p:spPr/>
        <p:txBody>
          <a:bodyPr/>
          <a:lstStyle/>
          <a:p>
            <a:endParaRPr lang="en-US" dirty="0"/>
          </a:p>
        </p:txBody>
      </p:sp>
      <p:pic>
        <p:nvPicPr>
          <p:cNvPr id="5" name="Obraz 4">
            <a:extLst>
              <a:ext uri="{FF2B5EF4-FFF2-40B4-BE49-F238E27FC236}">
                <a16:creationId xmlns:a16="http://schemas.microsoft.com/office/drawing/2014/main" id="{7AF6B63F-2251-460B-AA2E-31E2D5259312}"/>
              </a:ext>
            </a:extLst>
          </p:cNvPr>
          <p:cNvPicPr>
            <a:picLocks noChangeAspect="1"/>
          </p:cNvPicPr>
          <p:nvPr/>
        </p:nvPicPr>
        <p:blipFill>
          <a:blip r:embed="rId2"/>
          <a:stretch>
            <a:fillRect/>
          </a:stretch>
        </p:blipFill>
        <p:spPr>
          <a:xfrm>
            <a:off x="189213" y="957943"/>
            <a:ext cx="3867530" cy="5896246"/>
          </a:xfrm>
          <a:prstGeom prst="rect">
            <a:avLst/>
          </a:prstGeom>
        </p:spPr>
      </p:pic>
      <p:pic>
        <p:nvPicPr>
          <p:cNvPr id="8" name="Obraz 7">
            <a:extLst>
              <a:ext uri="{FF2B5EF4-FFF2-40B4-BE49-F238E27FC236}">
                <a16:creationId xmlns:a16="http://schemas.microsoft.com/office/drawing/2014/main" id="{59D5C5BD-518D-4E5B-AAD5-495BB9C2C7F8}"/>
              </a:ext>
            </a:extLst>
          </p:cNvPr>
          <p:cNvPicPr>
            <a:picLocks noChangeAspect="1"/>
          </p:cNvPicPr>
          <p:nvPr/>
        </p:nvPicPr>
        <p:blipFill>
          <a:blip r:embed="rId3"/>
          <a:stretch>
            <a:fillRect/>
          </a:stretch>
        </p:blipFill>
        <p:spPr>
          <a:xfrm>
            <a:off x="4056743" y="1092048"/>
            <a:ext cx="3353375" cy="3432628"/>
          </a:xfrm>
          <a:prstGeom prst="rect">
            <a:avLst/>
          </a:prstGeom>
        </p:spPr>
      </p:pic>
    </p:spTree>
    <p:extLst>
      <p:ext uri="{BB962C8B-B14F-4D97-AF65-F5344CB8AC3E}">
        <p14:creationId xmlns:p14="http://schemas.microsoft.com/office/powerpoint/2010/main" val="2142808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D6E502-D65B-4C21-AEF3-7CEAE18C940F}"/>
              </a:ext>
            </a:extLst>
          </p:cNvPr>
          <p:cNvSpPr>
            <a:spLocks noGrp="1"/>
          </p:cNvSpPr>
          <p:nvPr>
            <p:ph type="title"/>
          </p:nvPr>
        </p:nvSpPr>
        <p:spPr>
          <a:xfrm>
            <a:off x="533626" y="4248858"/>
            <a:ext cx="2872282" cy="846336"/>
          </a:xfrm>
        </p:spPr>
        <p:txBody>
          <a:bodyPr>
            <a:noAutofit/>
          </a:bodyPr>
          <a:lstStyle/>
          <a:p>
            <a:r>
              <a:rPr lang="en-US" sz="2800" dirty="0"/>
              <a:t>Po </a:t>
            </a:r>
            <a:r>
              <a:rPr lang="en-US" sz="2800" dirty="0" err="1"/>
              <a:t>paru</a:t>
            </a:r>
            <a:r>
              <a:rPr lang="en-US" sz="2800" dirty="0"/>
              <a:t> </a:t>
            </a:r>
            <a:r>
              <a:rPr lang="en-US" sz="2800" dirty="0" err="1"/>
              <a:t>wodotryskach</a:t>
            </a:r>
            <a:r>
              <a:rPr lang="en-US" sz="2800" dirty="0"/>
              <a:t>…</a:t>
            </a:r>
          </a:p>
        </p:txBody>
      </p:sp>
      <p:pic>
        <p:nvPicPr>
          <p:cNvPr id="7" name="Obraz 6">
            <a:extLst>
              <a:ext uri="{FF2B5EF4-FFF2-40B4-BE49-F238E27FC236}">
                <a16:creationId xmlns:a16="http://schemas.microsoft.com/office/drawing/2014/main" id="{3D2667A4-90C7-45D6-9A97-95BEA3C7ACA1}"/>
              </a:ext>
            </a:extLst>
          </p:cNvPr>
          <p:cNvPicPr>
            <a:picLocks noChangeAspect="1"/>
          </p:cNvPicPr>
          <p:nvPr/>
        </p:nvPicPr>
        <p:blipFill>
          <a:blip r:embed="rId2"/>
          <a:stretch>
            <a:fillRect/>
          </a:stretch>
        </p:blipFill>
        <p:spPr>
          <a:xfrm>
            <a:off x="187768" y="82787"/>
            <a:ext cx="7191375" cy="2733675"/>
          </a:xfrm>
          <a:prstGeom prst="rect">
            <a:avLst/>
          </a:prstGeom>
        </p:spPr>
      </p:pic>
      <p:pic>
        <p:nvPicPr>
          <p:cNvPr id="6" name="Obraz 5">
            <a:extLst>
              <a:ext uri="{FF2B5EF4-FFF2-40B4-BE49-F238E27FC236}">
                <a16:creationId xmlns:a16="http://schemas.microsoft.com/office/drawing/2014/main" id="{2B2822D1-386D-4F11-A9BA-68167259F822}"/>
              </a:ext>
            </a:extLst>
          </p:cNvPr>
          <p:cNvPicPr>
            <a:picLocks noChangeAspect="1"/>
          </p:cNvPicPr>
          <p:nvPr/>
        </p:nvPicPr>
        <p:blipFill>
          <a:blip r:embed="rId3"/>
          <a:stretch>
            <a:fillRect/>
          </a:stretch>
        </p:blipFill>
        <p:spPr>
          <a:xfrm>
            <a:off x="3986658" y="2132086"/>
            <a:ext cx="5000171" cy="45936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210872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DA9FA4E-C816-4C24-AC52-6906C2EA1434}"/>
              </a:ext>
            </a:extLst>
          </p:cNvPr>
          <p:cNvSpPr>
            <a:spLocks noGrp="1"/>
          </p:cNvSpPr>
          <p:nvPr>
            <p:ph type="title"/>
          </p:nvPr>
        </p:nvSpPr>
        <p:spPr>
          <a:xfrm>
            <a:off x="430251" y="315217"/>
            <a:ext cx="6347713" cy="1320800"/>
          </a:xfrm>
        </p:spPr>
        <p:txBody>
          <a:bodyPr/>
          <a:lstStyle/>
          <a:p>
            <a:r>
              <a:rPr lang="en-US" dirty="0"/>
              <a:t>Wrocław</a:t>
            </a:r>
          </a:p>
        </p:txBody>
      </p:sp>
      <p:sp>
        <p:nvSpPr>
          <p:cNvPr id="3" name="Symbol zastępczy zawartości 2">
            <a:extLst>
              <a:ext uri="{FF2B5EF4-FFF2-40B4-BE49-F238E27FC236}">
                <a16:creationId xmlns:a16="http://schemas.microsoft.com/office/drawing/2014/main" id="{70ACDCDD-9EF6-4798-822E-5949944C4A3B}"/>
              </a:ext>
            </a:extLst>
          </p:cNvPr>
          <p:cNvSpPr>
            <a:spLocks noGrp="1"/>
          </p:cNvSpPr>
          <p:nvPr>
            <p:ph idx="1"/>
          </p:nvPr>
        </p:nvSpPr>
        <p:spPr>
          <a:xfrm>
            <a:off x="609599" y="1270000"/>
            <a:ext cx="3762376" cy="4694473"/>
          </a:xfrm>
        </p:spPr>
        <p:txBody>
          <a:bodyPr>
            <a:normAutofit fontScale="77500" lnSpcReduction="20000"/>
          </a:bodyPr>
          <a:lstStyle/>
          <a:p>
            <a:pPr fontAlgn="base">
              <a:lnSpc>
                <a:spcPct val="170000"/>
              </a:lnSpc>
            </a:pPr>
            <a:r>
              <a:rPr lang="pl-PL" sz="1600" b="1" dirty="0"/>
              <a:t>Swoje centra mają tu </a:t>
            </a:r>
            <a:r>
              <a:rPr lang="pl-PL" sz="1600" dirty="0"/>
              <a:t>Google, Nokia, IBM, Siemens, Opera, Atos, Dolby,</a:t>
            </a:r>
          </a:p>
          <a:p>
            <a:pPr fontAlgn="base">
              <a:lnSpc>
                <a:spcPct val="170000"/>
              </a:lnSpc>
            </a:pPr>
            <a:r>
              <a:rPr lang="pl-PL" sz="1600" dirty="0"/>
              <a:t>Działają też światowi liderzy z branż takich jak </a:t>
            </a:r>
            <a:r>
              <a:rPr lang="pl-PL" sz="1600" b="1" dirty="0"/>
              <a:t>motoryzacja, elektronika i AGD, inżynieria mechaniczna, chemia i farmaceutyka</a:t>
            </a:r>
            <a:r>
              <a:rPr lang="pl-PL" sz="1600" dirty="0"/>
              <a:t>. To firmy, które mają mocno rozbudowane działy IT. Mocny jest też sektor finansowy.</a:t>
            </a:r>
          </a:p>
          <a:p>
            <a:pPr fontAlgn="base">
              <a:lnSpc>
                <a:spcPct val="170000"/>
              </a:lnSpc>
            </a:pPr>
            <a:r>
              <a:rPr lang="pl-PL" sz="1600" dirty="0"/>
              <a:t>Ale w mieście intensywnie rozwijają się też rodzime firmy IT, podbijające europejskie i światowe rynki i wiele start-</a:t>
            </a:r>
            <a:r>
              <a:rPr lang="pl-PL" sz="1600" dirty="0" err="1"/>
              <a:t>upów</a:t>
            </a:r>
            <a:r>
              <a:rPr lang="pl-PL" sz="1600" dirty="0"/>
              <a:t>.</a:t>
            </a:r>
            <a:endParaRPr lang="en-US" sz="1600" b="1" dirty="0"/>
          </a:p>
          <a:p>
            <a:pPr fontAlgn="base">
              <a:lnSpc>
                <a:spcPct val="170000"/>
              </a:lnSpc>
            </a:pPr>
            <a:r>
              <a:rPr lang="pl-PL" sz="1600" dirty="0"/>
              <a:t>Wiele spółek realizuje model „</a:t>
            </a:r>
            <a:r>
              <a:rPr lang="pl-PL" sz="1600" dirty="0" err="1"/>
              <a:t>born</a:t>
            </a:r>
            <a:r>
              <a:rPr lang="pl-PL" sz="1600" dirty="0"/>
              <a:t> </a:t>
            </a:r>
            <a:r>
              <a:rPr lang="pl-PL" sz="1600" dirty="0" err="1"/>
              <a:t>global</a:t>
            </a:r>
            <a:r>
              <a:rPr lang="pl-PL" sz="1600" dirty="0"/>
              <a:t>”, co oznacza, że od pierwszego dnia istnienia są w stanie działać globalnie i pracować dla międzynarodowych klientów.</a:t>
            </a:r>
          </a:p>
          <a:p>
            <a:pPr fontAlgn="base">
              <a:lnSpc>
                <a:spcPct val="170000"/>
              </a:lnSpc>
            </a:pPr>
            <a:endParaRPr lang="pl-PL" sz="1600" dirty="0"/>
          </a:p>
          <a:p>
            <a:pPr marL="0" indent="0" fontAlgn="base">
              <a:lnSpc>
                <a:spcPct val="170000"/>
              </a:lnSpc>
              <a:buNone/>
            </a:pPr>
            <a:endParaRPr lang="pl-PL" sz="1600" dirty="0"/>
          </a:p>
        </p:txBody>
      </p:sp>
      <p:sp>
        <p:nvSpPr>
          <p:cNvPr id="4" name="Prostokąt 3">
            <a:extLst>
              <a:ext uri="{FF2B5EF4-FFF2-40B4-BE49-F238E27FC236}">
                <a16:creationId xmlns:a16="http://schemas.microsoft.com/office/drawing/2014/main" id="{EEDC46E1-43A7-4A4C-84A3-7EAECBE9D1DA}"/>
              </a:ext>
            </a:extLst>
          </p:cNvPr>
          <p:cNvSpPr/>
          <p:nvPr/>
        </p:nvSpPr>
        <p:spPr>
          <a:xfrm>
            <a:off x="152297" y="6581001"/>
            <a:ext cx="8991703" cy="276999"/>
          </a:xfrm>
          <a:prstGeom prst="rect">
            <a:avLst/>
          </a:prstGeom>
        </p:spPr>
        <p:txBody>
          <a:bodyPr wrap="square">
            <a:spAutoFit/>
          </a:bodyPr>
          <a:lstStyle/>
          <a:p>
            <a:r>
              <a:rPr lang="en-US" sz="1200" dirty="0"/>
              <a:t>http://wroclaw.wyborcza.pl/wroclaw/7,35771,23432142,it-w-kodzie-wroclawia.html</a:t>
            </a:r>
          </a:p>
        </p:txBody>
      </p:sp>
      <p:pic>
        <p:nvPicPr>
          <p:cNvPr id="6" name="Obraz 5">
            <a:extLst>
              <a:ext uri="{FF2B5EF4-FFF2-40B4-BE49-F238E27FC236}">
                <a16:creationId xmlns:a16="http://schemas.microsoft.com/office/drawing/2014/main" id="{594D39E9-09BA-EC3E-E84E-7D01EB3C7E42}"/>
              </a:ext>
            </a:extLst>
          </p:cNvPr>
          <p:cNvPicPr>
            <a:picLocks noChangeAspect="1"/>
          </p:cNvPicPr>
          <p:nvPr/>
        </p:nvPicPr>
        <p:blipFill>
          <a:blip r:embed="rId2"/>
          <a:stretch>
            <a:fillRect/>
          </a:stretch>
        </p:blipFill>
        <p:spPr>
          <a:xfrm>
            <a:off x="4371975" y="0"/>
            <a:ext cx="4811979" cy="3279502"/>
          </a:xfrm>
          <a:prstGeom prst="rect">
            <a:avLst/>
          </a:prstGeom>
        </p:spPr>
      </p:pic>
      <p:pic>
        <p:nvPicPr>
          <p:cNvPr id="8" name="Obraz 7">
            <a:extLst>
              <a:ext uri="{FF2B5EF4-FFF2-40B4-BE49-F238E27FC236}">
                <a16:creationId xmlns:a16="http://schemas.microsoft.com/office/drawing/2014/main" id="{15485C27-C45D-41EF-69F8-CD408E5B24B5}"/>
              </a:ext>
            </a:extLst>
          </p:cNvPr>
          <p:cNvPicPr>
            <a:picLocks noChangeAspect="1"/>
          </p:cNvPicPr>
          <p:nvPr/>
        </p:nvPicPr>
        <p:blipFill>
          <a:blip r:embed="rId3"/>
          <a:stretch>
            <a:fillRect/>
          </a:stretch>
        </p:blipFill>
        <p:spPr>
          <a:xfrm>
            <a:off x="4352401" y="3322833"/>
            <a:ext cx="4798392" cy="3258168"/>
          </a:xfrm>
          <a:prstGeom prst="rect">
            <a:avLst/>
          </a:prstGeom>
        </p:spPr>
      </p:pic>
    </p:spTree>
    <p:extLst>
      <p:ext uri="{BB962C8B-B14F-4D97-AF65-F5344CB8AC3E}">
        <p14:creationId xmlns:p14="http://schemas.microsoft.com/office/powerpoint/2010/main" val="10018765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5497F60-350F-4857-9A59-C6D5AD95B982}"/>
              </a:ext>
            </a:extLst>
          </p:cNvPr>
          <p:cNvSpPr>
            <a:spLocks noGrp="1"/>
          </p:cNvSpPr>
          <p:nvPr>
            <p:ph type="title"/>
          </p:nvPr>
        </p:nvSpPr>
        <p:spPr>
          <a:xfrm>
            <a:off x="299419" y="243099"/>
            <a:ext cx="6347713" cy="1320800"/>
          </a:xfrm>
        </p:spPr>
        <p:txBody>
          <a:bodyPr>
            <a:normAutofit/>
          </a:bodyPr>
          <a:lstStyle/>
          <a:p>
            <a:r>
              <a:rPr lang="en-US" dirty="0" err="1"/>
              <a:t>Zakres</a:t>
            </a:r>
            <a:r>
              <a:rPr lang="en-US" dirty="0"/>
              <a:t> </a:t>
            </a:r>
            <a:r>
              <a:rPr lang="en-US" dirty="0" err="1"/>
              <a:t>zajęć</a:t>
            </a:r>
            <a:endParaRPr lang="en-US" dirty="0"/>
          </a:p>
        </p:txBody>
      </p:sp>
      <p:sp>
        <p:nvSpPr>
          <p:cNvPr id="3" name="Symbol zastępczy zawartości 2">
            <a:extLst>
              <a:ext uri="{FF2B5EF4-FFF2-40B4-BE49-F238E27FC236}">
                <a16:creationId xmlns:a16="http://schemas.microsoft.com/office/drawing/2014/main" id="{C7D7AF51-195F-4290-B291-B2C12F3F3524}"/>
              </a:ext>
            </a:extLst>
          </p:cNvPr>
          <p:cNvSpPr>
            <a:spLocks noGrp="1"/>
          </p:cNvSpPr>
          <p:nvPr>
            <p:ph idx="1"/>
          </p:nvPr>
        </p:nvSpPr>
        <p:spPr>
          <a:xfrm>
            <a:off x="394446" y="903499"/>
            <a:ext cx="6347714" cy="1889665"/>
          </a:xfrm>
        </p:spPr>
        <p:txBody>
          <a:bodyPr/>
          <a:lstStyle/>
          <a:p>
            <a:pPr fontAlgn="base"/>
            <a:r>
              <a:rPr lang="en-US" dirty="0" err="1"/>
              <a:t>Realizacja</a:t>
            </a:r>
            <a:r>
              <a:rPr lang="en-US" dirty="0"/>
              <a:t> </a:t>
            </a:r>
            <a:r>
              <a:rPr lang="pl-PL" dirty="0"/>
              <a:t>w ciągu zaledwie dwóch semestrów w wymiarze 75 godzin na semestr, z czego</a:t>
            </a:r>
          </a:p>
          <a:p>
            <a:pPr fontAlgn="base"/>
            <a:r>
              <a:rPr lang="pl-PL" dirty="0"/>
              <a:t>45 godzin (3 tygodniowo) zarezerwowano na zajęcia w pracowni komputerowej</a:t>
            </a:r>
          </a:p>
          <a:p>
            <a:pPr fontAlgn="base"/>
            <a:r>
              <a:rPr lang="pl-PL" dirty="0"/>
              <a:t>30 godzin (2 tygodniowo) przeznaczone są na wykłady</a:t>
            </a:r>
          </a:p>
        </p:txBody>
      </p:sp>
      <p:sp>
        <p:nvSpPr>
          <p:cNvPr id="4" name="Tytuł 1">
            <a:extLst>
              <a:ext uri="{FF2B5EF4-FFF2-40B4-BE49-F238E27FC236}">
                <a16:creationId xmlns:a16="http://schemas.microsoft.com/office/drawing/2014/main" id="{56CC4F27-3422-4B89-9D19-394EEB41E0E5}"/>
              </a:ext>
            </a:extLst>
          </p:cNvPr>
          <p:cNvSpPr txBox="1">
            <a:spLocks/>
          </p:cNvSpPr>
          <p:nvPr/>
        </p:nvSpPr>
        <p:spPr>
          <a:xfrm>
            <a:off x="299417" y="5225019"/>
            <a:ext cx="7214796" cy="13208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hlinkClick r:id="rId2"/>
              </a:rPr>
              <a:t>http://users.ift.uni.wroc.pl/~zkoza/matematyka/</a:t>
            </a:r>
            <a:r>
              <a:rPr lang="pl-PL" sz="2400" dirty="0"/>
              <a:t> </a:t>
            </a:r>
            <a:endParaRPr lang="en-US" sz="2400" dirty="0"/>
          </a:p>
          <a:p>
            <a:endParaRPr lang="en-US" sz="2400" dirty="0"/>
          </a:p>
        </p:txBody>
      </p:sp>
      <p:sp>
        <p:nvSpPr>
          <p:cNvPr id="5" name="Tytuł 1">
            <a:extLst>
              <a:ext uri="{FF2B5EF4-FFF2-40B4-BE49-F238E27FC236}">
                <a16:creationId xmlns:a16="http://schemas.microsoft.com/office/drawing/2014/main" id="{5F4827DC-66C2-4D53-9BD3-F0FC73C7998B}"/>
              </a:ext>
            </a:extLst>
          </p:cNvPr>
          <p:cNvSpPr txBox="1">
            <a:spLocks/>
          </p:cNvSpPr>
          <p:nvPr/>
        </p:nvSpPr>
        <p:spPr>
          <a:xfrm>
            <a:off x="299419" y="2975478"/>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t>Zaliczenie</a:t>
            </a:r>
            <a:endParaRPr lang="en-US" dirty="0"/>
          </a:p>
        </p:txBody>
      </p:sp>
      <p:sp>
        <p:nvSpPr>
          <p:cNvPr id="6" name="Symbol zastępczy zawartości 2">
            <a:extLst>
              <a:ext uri="{FF2B5EF4-FFF2-40B4-BE49-F238E27FC236}">
                <a16:creationId xmlns:a16="http://schemas.microsoft.com/office/drawing/2014/main" id="{ED4041E2-883B-41B4-9DE5-D2D53B5A3D82}"/>
              </a:ext>
            </a:extLst>
          </p:cNvPr>
          <p:cNvSpPr txBox="1">
            <a:spLocks/>
          </p:cNvSpPr>
          <p:nvPr/>
        </p:nvSpPr>
        <p:spPr>
          <a:xfrm>
            <a:off x="299417" y="3608222"/>
            <a:ext cx="8618925" cy="9840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fontAlgn="base"/>
            <a:r>
              <a:rPr lang="en-US" dirty="0" err="1"/>
              <a:t>Ćwiczenia</a:t>
            </a:r>
            <a:r>
              <a:rPr lang="en-US" dirty="0"/>
              <a:t>/</a:t>
            </a:r>
            <a:r>
              <a:rPr lang="en-US" dirty="0" err="1"/>
              <a:t>Laboratorium</a:t>
            </a:r>
            <a:r>
              <a:rPr lang="en-US" dirty="0"/>
              <a:t>: 2 </a:t>
            </a:r>
            <a:r>
              <a:rPr lang="en-US" dirty="0" err="1"/>
              <a:t>kolokwia</a:t>
            </a:r>
            <a:endParaRPr lang="en-US" dirty="0"/>
          </a:p>
          <a:p>
            <a:pPr fontAlgn="base"/>
            <a:r>
              <a:rPr lang="en-US" dirty="0" err="1"/>
              <a:t>Wykład</a:t>
            </a:r>
            <a:r>
              <a:rPr lang="en-US" dirty="0"/>
              <a:t>: </a:t>
            </a:r>
            <a:r>
              <a:rPr lang="en-US" dirty="0" err="1"/>
              <a:t>egzamin</a:t>
            </a:r>
            <a:r>
              <a:rPr lang="en-US" dirty="0"/>
              <a:t> </a:t>
            </a:r>
            <a:r>
              <a:rPr lang="en-US" dirty="0" err="1"/>
              <a:t>pisemny</a:t>
            </a:r>
            <a:endParaRPr lang="en-US" dirty="0"/>
          </a:p>
        </p:txBody>
      </p:sp>
      <p:sp>
        <p:nvSpPr>
          <p:cNvPr id="7" name="Tytuł 1">
            <a:extLst>
              <a:ext uri="{FF2B5EF4-FFF2-40B4-BE49-F238E27FC236}">
                <a16:creationId xmlns:a16="http://schemas.microsoft.com/office/drawing/2014/main" id="{CE45D5A7-16F3-4797-AF0C-1B5D91A7B81C}"/>
              </a:ext>
            </a:extLst>
          </p:cNvPr>
          <p:cNvSpPr txBox="1">
            <a:spLocks/>
          </p:cNvSpPr>
          <p:nvPr/>
        </p:nvSpPr>
        <p:spPr>
          <a:xfrm>
            <a:off x="299419" y="4648687"/>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t>Kurs</a:t>
            </a:r>
            <a:r>
              <a:rPr lang="en-US" dirty="0"/>
              <a:t> </a:t>
            </a:r>
            <a:r>
              <a:rPr lang="en-US" dirty="0" err="1"/>
              <a:t>dostępny</a:t>
            </a:r>
            <a:r>
              <a:rPr lang="en-US" dirty="0"/>
              <a:t> online</a:t>
            </a:r>
          </a:p>
        </p:txBody>
      </p:sp>
      <p:sp>
        <p:nvSpPr>
          <p:cNvPr id="8" name="Symbol zastępczy zawartości 2">
            <a:extLst>
              <a:ext uri="{FF2B5EF4-FFF2-40B4-BE49-F238E27FC236}">
                <a16:creationId xmlns:a16="http://schemas.microsoft.com/office/drawing/2014/main" id="{7017522A-58D5-4CAC-8B1B-D665D2C03F50}"/>
              </a:ext>
            </a:extLst>
          </p:cNvPr>
          <p:cNvSpPr txBox="1">
            <a:spLocks/>
          </p:cNvSpPr>
          <p:nvPr/>
        </p:nvSpPr>
        <p:spPr>
          <a:xfrm>
            <a:off x="534819" y="5590171"/>
            <a:ext cx="3607398" cy="48678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fontAlgn="base"/>
            <a:r>
              <a:rPr lang="en-US" dirty="0" err="1"/>
              <a:t>autor</a:t>
            </a:r>
            <a:r>
              <a:rPr lang="en-US" dirty="0"/>
              <a:t>: prof. Zbigniew </a:t>
            </a:r>
            <a:r>
              <a:rPr lang="en-US" dirty="0" err="1"/>
              <a:t>Koza</a:t>
            </a:r>
            <a:endParaRPr lang="pl-PL" dirty="0"/>
          </a:p>
        </p:txBody>
      </p:sp>
      <p:sp>
        <p:nvSpPr>
          <p:cNvPr id="9" name="Symbol zastępczy zawartości 2">
            <a:extLst>
              <a:ext uri="{FF2B5EF4-FFF2-40B4-BE49-F238E27FC236}">
                <a16:creationId xmlns:a16="http://schemas.microsoft.com/office/drawing/2014/main" id="{03A45CC2-45CF-4AFF-B6D8-CA183D83C4B9}"/>
              </a:ext>
            </a:extLst>
          </p:cNvPr>
          <p:cNvSpPr txBox="1">
            <a:spLocks/>
          </p:cNvSpPr>
          <p:nvPr/>
        </p:nvSpPr>
        <p:spPr>
          <a:xfrm>
            <a:off x="225658" y="4378054"/>
            <a:ext cx="8293038" cy="41501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fontAlgn="base"/>
            <a:endParaRPr lang="pl-PL" sz="1200" dirty="0"/>
          </a:p>
        </p:txBody>
      </p:sp>
      <p:sp>
        <p:nvSpPr>
          <p:cNvPr id="10" name="Symbol zastępczy zawartości 2">
            <a:extLst>
              <a:ext uri="{FF2B5EF4-FFF2-40B4-BE49-F238E27FC236}">
                <a16:creationId xmlns:a16="http://schemas.microsoft.com/office/drawing/2014/main" id="{CC28FA85-D926-4032-A76F-E72E21CA4AC0}"/>
              </a:ext>
            </a:extLst>
          </p:cNvPr>
          <p:cNvSpPr txBox="1">
            <a:spLocks/>
          </p:cNvSpPr>
          <p:nvPr/>
        </p:nvSpPr>
        <p:spPr>
          <a:xfrm>
            <a:off x="534819" y="6371217"/>
            <a:ext cx="3607398" cy="48678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fontAlgn="base"/>
            <a:r>
              <a:rPr lang="en-US" dirty="0" err="1"/>
              <a:t>autor</a:t>
            </a:r>
            <a:r>
              <a:rPr lang="en-US" dirty="0"/>
              <a:t>: </a:t>
            </a:r>
            <a:r>
              <a:rPr lang="en-US" dirty="0" err="1"/>
              <a:t>dr</a:t>
            </a:r>
            <a:r>
              <a:rPr lang="en-US" dirty="0"/>
              <a:t> Remigiusz Durka</a:t>
            </a:r>
            <a:endParaRPr lang="pl-PL" dirty="0"/>
          </a:p>
        </p:txBody>
      </p:sp>
      <p:sp>
        <p:nvSpPr>
          <p:cNvPr id="11" name="Tytuł 1">
            <a:extLst>
              <a:ext uri="{FF2B5EF4-FFF2-40B4-BE49-F238E27FC236}">
                <a16:creationId xmlns:a16="http://schemas.microsoft.com/office/drawing/2014/main" id="{3D98F3BC-8B21-467C-BB42-1E973D3C58D3}"/>
              </a:ext>
            </a:extLst>
          </p:cNvPr>
          <p:cNvSpPr txBox="1">
            <a:spLocks/>
          </p:cNvSpPr>
          <p:nvPr/>
        </p:nvSpPr>
        <p:spPr>
          <a:xfrm>
            <a:off x="368118" y="5954208"/>
            <a:ext cx="6778406" cy="417009"/>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hlinkClick r:id="rId3"/>
              </a:rPr>
              <a:t>http://ift.uni.wroc.pl/~rdurka/matissp/</a:t>
            </a:r>
            <a:endParaRPr lang="en-US" sz="2400" dirty="0"/>
          </a:p>
          <a:p>
            <a:endParaRPr lang="en-US" sz="2400" dirty="0"/>
          </a:p>
        </p:txBody>
      </p:sp>
    </p:spTree>
    <p:extLst>
      <p:ext uri="{BB962C8B-B14F-4D97-AF65-F5344CB8AC3E}">
        <p14:creationId xmlns:p14="http://schemas.microsoft.com/office/powerpoint/2010/main" val="29363544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986879-243F-4CE0-8AC6-E99191242313}"/>
              </a:ext>
            </a:extLst>
          </p:cNvPr>
          <p:cNvSpPr>
            <a:spLocks noGrp="1"/>
          </p:cNvSpPr>
          <p:nvPr>
            <p:ph type="title"/>
          </p:nvPr>
        </p:nvSpPr>
        <p:spPr>
          <a:xfrm>
            <a:off x="297627" y="190052"/>
            <a:ext cx="6347713" cy="1320800"/>
          </a:xfrm>
        </p:spPr>
        <p:txBody>
          <a:bodyPr/>
          <a:lstStyle/>
          <a:p>
            <a:r>
              <a:rPr lang="en-US" dirty="0" err="1"/>
              <a:t>Zagadnienia</a:t>
            </a:r>
            <a:endParaRPr lang="en-US" dirty="0"/>
          </a:p>
        </p:txBody>
      </p:sp>
      <p:sp>
        <p:nvSpPr>
          <p:cNvPr id="3" name="Symbol zastępczy zawartości 2">
            <a:extLst>
              <a:ext uri="{FF2B5EF4-FFF2-40B4-BE49-F238E27FC236}">
                <a16:creationId xmlns:a16="http://schemas.microsoft.com/office/drawing/2014/main" id="{83E68999-0A3E-4232-8C7A-3FBB94F9625B}"/>
              </a:ext>
            </a:extLst>
          </p:cNvPr>
          <p:cNvSpPr>
            <a:spLocks noGrp="1"/>
          </p:cNvSpPr>
          <p:nvPr>
            <p:ph idx="1"/>
          </p:nvPr>
        </p:nvSpPr>
        <p:spPr>
          <a:xfrm>
            <a:off x="571948" y="852959"/>
            <a:ext cx="6347714" cy="3218233"/>
          </a:xfrm>
        </p:spPr>
        <p:txBody>
          <a:bodyPr>
            <a:normAutofit/>
          </a:bodyPr>
          <a:lstStyle/>
          <a:p>
            <a:pPr fontAlgn="base"/>
            <a:r>
              <a:rPr lang="pl-PL" dirty="0"/>
              <a:t>Narzędzia informatyczne do obliczeń inżynierskich (numerycznych i symbolicznych)</a:t>
            </a:r>
          </a:p>
          <a:p>
            <a:pPr fontAlgn="base"/>
            <a:r>
              <a:rPr lang="pl-PL" dirty="0"/>
              <a:t>Granice funkcji</a:t>
            </a:r>
            <a:r>
              <a:rPr lang="en-US" dirty="0"/>
              <a:t>, </a:t>
            </a:r>
            <a:r>
              <a:rPr lang="en-US" dirty="0" err="1"/>
              <a:t>ciągi</a:t>
            </a:r>
            <a:r>
              <a:rPr lang="en-US" dirty="0"/>
              <a:t>, </a:t>
            </a:r>
            <a:r>
              <a:rPr lang="en-US" dirty="0" err="1"/>
              <a:t>szeregi</a:t>
            </a:r>
            <a:endParaRPr lang="en-US" dirty="0"/>
          </a:p>
          <a:p>
            <a:pPr fontAlgn="base"/>
            <a:r>
              <a:rPr lang="pl-PL" dirty="0"/>
              <a:t>Funkcje i ich wykresy</a:t>
            </a:r>
          </a:p>
          <a:p>
            <a:pPr fontAlgn="base"/>
            <a:r>
              <a:rPr lang="pl-PL" dirty="0"/>
              <a:t>Narzędzia do wizualizacji funkcji/danych</a:t>
            </a:r>
          </a:p>
          <a:p>
            <a:pPr fontAlgn="base"/>
            <a:r>
              <a:rPr lang="pl-PL" dirty="0"/>
              <a:t>Pochodne i całki funkcji jednej i dwóch zmiennych</a:t>
            </a:r>
          </a:p>
          <a:p>
            <a:pPr fontAlgn="base"/>
            <a:r>
              <a:rPr lang="pl-PL" dirty="0"/>
              <a:t>Równania różniczkowe zwyczajne</a:t>
            </a:r>
          </a:p>
          <a:p>
            <a:pPr fontAlgn="base"/>
            <a:r>
              <a:rPr lang="pl-PL" dirty="0"/>
              <a:t>Równania różniczkowe cząstkowe</a:t>
            </a:r>
          </a:p>
          <a:p>
            <a:endParaRPr lang="en-US" dirty="0"/>
          </a:p>
        </p:txBody>
      </p:sp>
      <p:sp>
        <p:nvSpPr>
          <p:cNvPr id="5" name="Symbol zastępczy zawartości 2">
            <a:extLst>
              <a:ext uri="{FF2B5EF4-FFF2-40B4-BE49-F238E27FC236}">
                <a16:creationId xmlns:a16="http://schemas.microsoft.com/office/drawing/2014/main" id="{F6E4556E-7553-486B-85E8-B76A7A2EBF95}"/>
              </a:ext>
            </a:extLst>
          </p:cNvPr>
          <p:cNvSpPr txBox="1">
            <a:spLocks/>
          </p:cNvSpPr>
          <p:nvPr/>
        </p:nvSpPr>
        <p:spPr>
          <a:xfrm>
            <a:off x="571948" y="4276654"/>
            <a:ext cx="6347714" cy="321823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fontAlgn="base"/>
            <a:r>
              <a:rPr lang="pl-PL" dirty="0"/>
              <a:t>Liczby zespolone</a:t>
            </a:r>
          </a:p>
          <a:p>
            <a:pPr fontAlgn="base"/>
            <a:r>
              <a:rPr lang="pl-PL" dirty="0"/>
              <a:t>Wektory i macierze</a:t>
            </a:r>
          </a:p>
          <a:p>
            <a:pPr fontAlgn="base"/>
            <a:r>
              <a:rPr lang="pl-PL" dirty="0"/>
              <a:t>Układy równań liniowych</a:t>
            </a:r>
          </a:p>
          <a:p>
            <a:pPr fontAlgn="base"/>
            <a:r>
              <a:rPr lang="pl-PL" dirty="0" err="1"/>
              <a:t>Zagadnieni</a:t>
            </a:r>
            <a:r>
              <a:rPr lang="en-US" dirty="0"/>
              <a:t>e </a:t>
            </a:r>
            <a:r>
              <a:rPr lang="en-US" dirty="0" err="1"/>
              <a:t>na</a:t>
            </a:r>
            <a:r>
              <a:rPr lang="en-US" dirty="0"/>
              <a:t> </a:t>
            </a:r>
            <a:r>
              <a:rPr lang="en-US" dirty="0" err="1"/>
              <a:t>wartości</a:t>
            </a:r>
            <a:r>
              <a:rPr lang="en-US" dirty="0"/>
              <a:t> </a:t>
            </a:r>
            <a:r>
              <a:rPr lang="en-US" dirty="0" err="1"/>
              <a:t>i</a:t>
            </a:r>
            <a:r>
              <a:rPr lang="en-US" dirty="0"/>
              <a:t> </a:t>
            </a:r>
            <a:r>
              <a:rPr lang="en-US" dirty="0" err="1"/>
              <a:t>wektory</a:t>
            </a:r>
            <a:r>
              <a:rPr lang="pl-PL" dirty="0"/>
              <a:t> własne</a:t>
            </a:r>
          </a:p>
          <a:p>
            <a:pPr fontAlgn="base"/>
            <a:r>
              <a:rPr lang="pl-PL" dirty="0"/>
              <a:t>Równania nieliniowe i algebraiczne</a:t>
            </a:r>
          </a:p>
          <a:p>
            <a:r>
              <a:rPr lang="pl-PL" dirty="0"/>
              <a:t>Algebra</a:t>
            </a:r>
            <a:endParaRPr lang="en-US" dirty="0"/>
          </a:p>
        </p:txBody>
      </p:sp>
      <p:sp>
        <p:nvSpPr>
          <p:cNvPr id="6" name="Tytuł 1">
            <a:extLst>
              <a:ext uri="{FF2B5EF4-FFF2-40B4-BE49-F238E27FC236}">
                <a16:creationId xmlns:a16="http://schemas.microsoft.com/office/drawing/2014/main" id="{2B574530-00E4-4C20-8AE7-6D64F27F1616}"/>
              </a:ext>
            </a:extLst>
          </p:cNvPr>
          <p:cNvSpPr txBox="1">
            <a:spLocks/>
          </p:cNvSpPr>
          <p:nvPr/>
        </p:nvSpPr>
        <p:spPr>
          <a:xfrm rot="16200000">
            <a:off x="7664057" y="1814573"/>
            <a:ext cx="2299486" cy="6604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solidFill>
                  <a:schemeClr val="bg1"/>
                </a:solidFill>
              </a:rPr>
              <a:t>Semestr</a:t>
            </a:r>
            <a:r>
              <a:rPr lang="en-US" dirty="0">
                <a:solidFill>
                  <a:schemeClr val="bg1"/>
                </a:solidFill>
              </a:rPr>
              <a:t> 1</a:t>
            </a:r>
          </a:p>
        </p:txBody>
      </p:sp>
      <p:sp>
        <p:nvSpPr>
          <p:cNvPr id="7" name="Tytuł 1">
            <a:extLst>
              <a:ext uri="{FF2B5EF4-FFF2-40B4-BE49-F238E27FC236}">
                <a16:creationId xmlns:a16="http://schemas.microsoft.com/office/drawing/2014/main" id="{07D13CD2-30C3-431C-A3D3-4BDCB91B938C}"/>
              </a:ext>
            </a:extLst>
          </p:cNvPr>
          <p:cNvSpPr txBox="1">
            <a:spLocks/>
          </p:cNvSpPr>
          <p:nvPr/>
        </p:nvSpPr>
        <p:spPr>
          <a:xfrm rot="16200000">
            <a:off x="7704336" y="4890735"/>
            <a:ext cx="2299486" cy="6604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solidFill>
                  <a:schemeClr val="bg1"/>
                </a:solidFill>
              </a:rPr>
              <a:t>Semestr</a:t>
            </a:r>
            <a:r>
              <a:rPr lang="en-US" dirty="0">
                <a:solidFill>
                  <a:schemeClr val="bg1"/>
                </a:solidFill>
              </a:rPr>
              <a:t> 2</a:t>
            </a:r>
          </a:p>
        </p:txBody>
      </p:sp>
    </p:spTree>
    <p:extLst>
      <p:ext uri="{BB962C8B-B14F-4D97-AF65-F5344CB8AC3E}">
        <p14:creationId xmlns:p14="http://schemas.microsoft.com/office/powerpoint/2010/main" val="18009026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986879-243F-4CE0-8AC6-E99191242313}"/>
              </a:ext>
            </a:extLst>
          </p:cNvPr>
          <p:cNvSpPr>
            <a:spLocks noGrp="1"/>
          </p:cNvSpPr>
          <p:nvPr>
            <p:ph type="title"/>
          </p:nvPr>
        </p:nvSpPr>
        <p:spPr>
          <a:xfrm>
            <a:off x="297627" y="190052"/>
            <a:ext cx="6347713" cy="1320800"/>
          </a:xfrm>
        </p:spPr>
        <p:txBody>
          <a:bodyPr/>
          <a:lstStyle/>
          <a:p>
            <a:r>
              <a:rPr lang="en-US" dirty="0"/>
              <a:t>Idea </a:t>
            </a:r>
            <a:r>
              <a:rPr lang="en-US" dirty="0" err="1"/>
              <a:t>stojąca</a:t>
            </a:r>
            <a:r>
              <a:rPr lang="en-US" dirty="0"/>
              <a:t> za </a:t>
            </a:r>
            <a:r>
              <a:rPr lang="en-US" dirty="0" err="1"/>
              <a:t>kursem</a:t>
            </a:r>
            <a:endParaRPr lang="en-US" dirty="0"/>
          </a:p>
        </p:txBody>
      </p:sp>
      <p:sp>
        <p:nvSpPr>
          <p:cNvPr id="3" name="Symbol zastępczy zawartości 2">
            <a:extLst>
              <a:ext uri="{FF2B5EF4-FFF2-40B4-BE49-F238E27FC236}">
                <a16:creationId xmlns:a16="http://schemas.microsoft.com/office/drawing/2014/main" id="{83E68999-0A3E-4232-8C7A-3FBB94F9625B}"/>
              </a:ext>
            </a:extLst>
          </p:cNvPr>
          <p:cNvSpPr>
            <a:spLocks noGrp="1"/>
          </p:cNvSpPr>
          <p:nvPr>
            <p:ph idx="1"/>
          </p:nvPr>
        </p:nvSpPr>
        <p:spPr>
          <a:xfrm>
            <a:off x="571948" y="852959"/>
            <a:ext cx="7100700" cy="6005041"/>
          </a:xfrm>
        </p:spPr>
        <p:txBody>
          <a:bodyPr>
            <a:normAutofit/>
          </a:bodyPr>
          <a:lstStyle/>
          <a:p>
            <a:pPr fontAlgn="base"/>
            <a:r>
              <a:rPr lang="pl-PL" sz="2400" dirty="0"/>
              <a:t>Podstawową ideą leżącą u podstaw jego konstrukcji jest przekonanie, że licencjacki kurs matematyki powinien dać studentom </a:t>
            </a:r>
            <a:r>
              <a:rPr lang="pl-PL" sz="2400" b="1" dirty="0"/>
              <a:t>ogólne rozeznanie </a:t>
            </a:r>
            <a:r>
              <a:rPr lang="pl-PL" sz="2400" dirty="0"/>
              <a:t>w matematyce wyższej traktowanej jako </a:t>
            </a:r>
            <a:r>
              <a:rPr lang="pl-PL" sz="2400" b="1" i="1" dirty="0"/>
              <a:t>narzędzie </a:t>
            </a:r>
            <a:r>
              <a:rPr lang="pl-PL" sz="2400" dirty="0"/>
              <a:t>do rozwiązywania konkretnych problemów</a:t>
            </a:r>
            <a:r>
              <a:rPr lang="en-US" sz="2400" dirty="0"/>
              <a:t> a </a:t>
            </a:r>
            <a:r>
              <a:rPr lang="pl-PL" sz="2400" dirty="0"/>
              <a:t>sposób nauczania powinien nadążać za najnowszymi osiągnięciami techniki.</a:t>
            </a:r>
          </a:p>
          <a:p>
            <a:pPr fontAlgn="base"/>
            <a:endParaRPr lang="en-US" sz="2400" dirty="0"/>
          </a:p>
          <a:p>
            <a:pPr fontAlgn="base"/>
            <a:r>
              <a:rPr lang="en-US" sz="2400" dirty="0" err="1"/>
              <a:t>Kurs</a:t>
            </a:r>
            <a:r>
              <a:rPr lang="en-US" sz="2400" dirty="0"/>
              <a:t> </a:t>
            </a:r>
            <a:r>
              <a:rPr lang="pl-PL" sz="2400" dirty="0"/>
              <a:t>oparty jest na </a:t>
            </a:r>
            <a:r>
              <a:rPr lang="pl-PL" sz="2400" b="1" dirty="0"/>
              <a:t>narzędziach informatycznych</a:t>
            </a:r>
            <a:r>
              <a:rPr lang="en-US" sz="2400" b="1" dirty="0"/>
              <a:t>: </a:t>
            </a:r>
          </a:p>
          <a:p>
            <a:pPr marL="0" indent="0" fontAlgn="base">
              <a:buNone/>
            </a:pPr>
            <a:r>
              <a:rPr lang="en-US" sz="2400" dirty="0"/>
              <a:t>     (</a:t>
            </a:r>
            <a:r>
              <a:rPr lang="en-US" sz="2400" i="1" dirty="0"/>
              <a:t>Octave, </a:t>
            </a:r>
            <a:r>
              <a:rPr lang="en-US" sz="2400" i="1" dirty="0" err="1"/>
              <a:t>Gnuplot</a:t>
            </a:r>
            <a:r>
              <a:rPr lang="en-US" sz="2400" i="1" dirty="0"/>
              <a:t>, Wolfram Alpha</a:t>
            </a:r>
            <a:r>
              <a:rPr lang="en-US" sz="2400" dirty="0"/>
              <a:t>)</a:t>
            </a:r>
          </a:p>
        </p:txBody>
      </p:sp>
    </p:spTree>
    <p:extLst>
      <p:ext uri="{BB962C8B-B14F-4D97-AF65-F5344CB8AC3E}">
        <p14:creationId xmlns:p14="http://schemas.microsoft.com/office/powerpoint/2010/main" val="24399919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986879-243F-4CE0-8AC6-E99191242313}"/>
              </a:ext>
            </a:extLst>
          </p:cNvPr>
          <p:cNvSpPr>
            <a:spLocks noGrp="1"/>
          </p:cNvSpPr>
          <p:nvPr>
            <p:ph type="title"/>
          </p:nvPr>
        </p:nvSpPr>
        <p:spPr>
          <a:xfrm>
            <a:off x="297627" y="190052"/>
            <a:ext cx="6347713" cy="1320800"/>
          </a:xfrm>
        </p:spPr>
        <p:txBody>
          <a:bodyPr/>
          <a:lstStyle/>
          <a:p>
            <a:r>
              <a:rPr lang="en-US" dirty="0"/>
              <a:t>Idea </a:t>
            </a:r>
            <a:r>
              <a:rPr lang="en-US" dirty="0" err="1"/>
              <a:t>stojąca</a:t>
            </a:r>
            <a:r>
              <a:rPr lang="en-US" dirty="0"/>
              <a:t> za </a:t>
            </a:r>
            <a:r>
              <a:rPr lang="en-US" dirty="0" err="1"/>
              <a:t>kursem</a:t>
            </a:r>
            <a:endParaRPr lang="en-US" dirty="0"/>
          </a:p>
        </p:txBody>
      </p:sp>
      <p:sp>
        <p:nvSpPr>
          <p:cNvPr id="3" name="Symbol zastępczy zawartości 2">
            <a:extLst>
              <a:ext uri="{FF2B5EF4-FFF2-40B4-BE49-F238E27FC236}">
                <a16:creationId xmlns:a16="http://schemas.microsoft.com/office/drawing/2014/main" id="{83E68999-0A3E-4232-8C7A-3FBB94F9625B}"/>
              </a:ext>
            </a:extLst>
          </p:cNvPr>
          <p:cNvSpPr>
            <a:spLocks noGrp="1"/>
          </p:cNvSpPr>
          <p:nvPr>
            <p:ph idx="1"/>
          </p:nvPr>
        </p:nvSpPr>
        <p:spPr>
          <a:xfrm>
            <a:off x="571947" y="852959"/>
            <a:ext cx="7408271" cy="6005041"/>
          </a:xfrm>
        </p:spPr>
        <p:txBody>
          <a:bodyPr>
            <a:normAutofit/>
          </a:bodyPr>
          <a:lstStyle/>
          <a:p>
            <a:pPr fontAlgn="base"/>
            <a:r>
              <a:rPr lang="en-US" sz="2400" dirty="0" err="1"/>
              <a:t>Kurs</a:t>
            </a:r>
            <a:r>
              <a:rPr lang="en-US" sz="2400" dirty="0"/>
              <a:t> </a:t>
            </a:r>
            <a:r>
              <a:rPr lang="pl-PL" sz="2400" b="1" dirty="0"/>
              <a:t>ten nie ma na celu</a:t>
            </a:r>
            <a:r>
              <a:rPr lang="pl-PL" sz="2400" dirty="0"/>
              <a:t> kształcenia zawodowych matematyków i w bardzo niewielkim stopniu porusza zagadnienie dla matematyków kluczowe: dowodzenie twierdzeń w oparciu o rygorystyczny formalizm.</a:t>
            </a:r>
          </a:p>
          <a:p>
            <a:pPr fontAlgn="base"/>
            <a:r>
              <a:rPr lang="pl-PL" sz="2400" dirty="0"/>
              <a:t>Nauka matematyki </a:t>
            </a:r>
            <a:r>
              <a:rPr lang="pl-PL" sz="2400" b="1" dirty="0"/>
              <a:t>jako narzędzia </a:t>
            </a:r>
            <a:r>
              <a:rPr lang="pl-PL" sz="2400" dirty="0"/>
              <a:t>pozwala szybko pokazać j</a:t>
            </a:r>
            <a:r>
              <a:rPr lang="en-US" sz="2400" dirty="0" err="1"/>
              <a:t>ej</a:t>
            </a:r>
            <a:r>
              <a:rPr lang="pl-PL" sz="2400" dirty="0"/>
              <a:t> użyteczność bez wrzucania studentów na zbyt dla nich głębokie wody matematycznej abstrakcji…</a:t>
            </a:r>
            <a:endParaRPr lang="en-US" sz="2400" dirty="0"/>
          </a:p>
          <a:p>
            <a:pPr fontAlgn="base"/>
            <a:r>
              <a:rPr lang="pl-PL" sz="2400" dirty="0"/>
              <a:t>Wadą takiego podejścia jest oczywiście </a:t>
            </a:r>
            <a:r>
              <a:rPr lang="pl-PL" sz="2400" b="1" dirty="0"/>
              <a:t>groźba powierzchownego potraktowania</a:t>
            </a:r>
            <a:r>
              <a:rPr lang="pl-PL" sz="2400" dirty="0"/>
              <a:t> matematyki</a:t>
            </a:r>
            <a:r>
              <a:rPr lang="en-US" sz="2400" dirty="0"/>
              <a:t>, </a:t>
            </a:r>
            <a:r>
              <a:rPr lang="en-US" sz="2400" dirty="0" err="1"/>
              <a:t>bo</a:t>
            </a:r>
            <a:r>
              <a:rPr lang="en-US" sz="2400" dirty="0"/>
              <a:t> s</a:t>
            </a:r>
            <a:r>
              <a:rPr lang="pl-PL" sz="2400" dirty="0" err="1"/>
              <a:t>iłą</a:t>
            </a:r>
            <a:r>
              <a:rPr lang="pl-PL" sz="2400" dirty="0"/>
              <a:t> matematyki jest jej zdolność do uogólnień, które z kolei wymagają pewnego poziomu abstrakcji</a:t>
            </a:r>
            <a:r>
              <a:rPr lang="en-US" sz="2400" dirty="0"/>
              <a:t>.</a:t>
            </a:r>
          </a:p>
        </p:txBody>
      </p:sp>
    </p:spTree>
    <p:extLst>
      <p:ext uri="{BB962C8B-B14F-4D97-AF65-F5344CB8AC3E}">
        <p14:creationId xmlns:p14="http://schemas.microsoft.com/office/powerpoint/2010/main" val="2755016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92,98835"/>
  <p:tag name="ORIGINALWIDTH" val="341,9572"/>
  <p:tag name="OUTPUTTYPE" val="PNG"/>
  <p:tag name="IGUANATEXVERSION" val="160"/>
  <p:tag name="LATEXADDIN" val="\documentclass{article}&#10;\usepackage{amsmath}&#10;\pagestyle{empty}&#10;\begin{document}&#10;&#10;$$ 2^x = 8$$&#10;&#10;&#10;\end{document}"/>
  <p:tag name="IGUANATEXSIZE" val="18"/>
  <p:tag name="IGUANATEXCURSOR" val="93"/>
  <p:tag name="TRANSPARENCY" val="True"/>
  <p:tag name="LATEXENGINEID" val="0"/>
  <p:tag name="TEMPFOLDER" val="D:\Programs\Temp\"/>
  <p:tag name="LATEXFORMHEIGHT" val="320"/>
  <p:tag name="LATEXFORMWIDTH" val="385"/>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56,99291"/>
  <p:tag name="ORIGINALWIDTH" val="487,4391"/>
  <p:tag name="OUTPUTTYPE" val="PNG"/>
  <p:tag name="IGUANATEXVERSION" val="160"/>
  <p:tag name="LATEXADDIN" val="\documentclass{article}&#10;\usepackage{amsmath}&#10;\pagestyle{empty}&#10;\begin{document}&#10;&#10;$$ x= \cos x$$&#10;&#10;&#10;\end{document}"/>
  <p:tag name="IGUANATEXSIZE" val="20"/>
  <p:tag name="IGUANATEXCURSOR" val="91"/>
  <p:tag name="TRANSPARENCY" val="True"/>
  <p:tag name="LATEXENGINEID" val="0"/>
  <p:tag name="TEMPFOLDER" val="D:\Programs\Temp\"/>
  <p:tag name="LATEXFORMHEIGHT" val="320"/>
  <p:tag name="LATEXFORMWIDTH" val="385"/>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797,1503"/>
  <p:tag name="OUTPUTTYPE" val="PNG"/>
  <p:tag name="IGUANATEXVERSION" val="160"/>
  <p:tag name="LATEXADDIN" val="\documentclass{article}&#10;\usepackage{amsmath}&#10;\pagestyle{empty}&#10;\begin{document}&#10;&#10;$$ x \approx 0.739085...$$&#10;&#10;&#10;\end{document}"/>
  <p:tag name="IGUANATEXSIZE" val="20"/>
  <p:tag name="IGUANATEXCURSOR" val="93"/>
  <p:tag name="TRANSPARENCY" val="True"/>
  <p:tag name="LATEXENGINEID" val="0"/>
  <p:tag name="TEMPFOLDER" val="D:\Programs\Temp\"/>
  <p:tag name="LATEXFORMHEIGHT" val="320"/>
  <p:tag name="LATEXFORMWIDTH" val="385"/>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09,4863"/>
  <p:tag name="ORIGINALWIDTH" val="392,201"/>
  <p:tag name="OUTPUTTYPE" val="PNG"/>
  <p:tag name="IGUANATEXVERSION" val="160"/>
  <p:tag name="LATEXADDIN" val="\documentclass{article}&#10;\usepackage{amsmath}&#10;\pagestyle{empty}&#10;\begin{document}&#10;&#10;$$ 2^x = 2^3$$&#10;&#10;&#10;\end{document}"/>
  <p:tag name="IGUANATEXSIZE" val="18"/>
  <p:tag name="IGUANATEXCURSOR" val="93"/>
  <p:tag name="TRANSPARENCY" val="True"/>
  <p:tag name="LATEXENGINEID" val="0"/>
  <p:tag name="TEMPFOLDER" val="D:\Programs\Temp\"/>
  <p:tag name="LATEXFORMHEIGHT" val="320"/>
  <p:tag name="LATEXFORMWIDTH" val="385"/>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85,48929"/>
  <p:tag name="ORIGINALWIDTH" val="290,9636"/>
  <p:tag name="OUTPUTTYPE" val="PNG"/>
  <p:tag name="IGUANATEXVERSION" val="160"/>
  <p:tag name="LATEXADDIN" val="\documentclass{article}&#10;\usepackage{amsmath}&#10;\pagestyle{empty}&#10;\begin{document}&#10;&#10;$$ x=3$$&#10;&#10;&#10;\end{document}"/>
  <p:tag name="IGUANATEXSIZE" val="18"/>
  <p:tag name="IGUANATEXCURSOR" val="87"/>
  <p:tag name="TRANSPARENCY" val="True"/>
  <p:tag name="LATEXENGINEID" val="0"/>
  <p:tag name="TEMPFOLDER" val="D:\Programs\Temp\"/>
  <p:tag name="LATEXFORMHEIGHT" val="320"/>
  <p:tag name="LATEXFORMWIDTH" val="385"/>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92,98835"/>
  <p:tag name="ORIGINALWIDTH" val="401,1998"/>
  <p:tag name="OUTPUTTYPE" val="PNG"/>
  <p:tag name="IGUANATEXVERSION" val="160"/>
  <p:tag name="LATEXADDIN" val="\documentclass{article}&#10;\usepackage{amsmath}&#10;\pagestyle{empty}&#10;\begin{document}&#10;&#10;$$ e^x = 10$$&#10;&#10;&#10;\end{document}"/>
  <p:tag name="IGUANATEXSIZE" val="20"/>
  <p:tag name="IGUANATEXCURSOR" val="94"/>
  <p:tag name="TRANSPARENCY" val="True"/>
  <p:tag name="LATEXENGINEID" val="0"/>
  <p:tag name="TEMPFOLDER" val="D:\Programs\Temp\"/>
  <p:tag name="LATEXFORMHEIGHT" val="320"/>
  <p:tag name="LATEXFORMWIDTH" val="385"/>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89,23882"/>
  <p:tag name="ORIGINALWIDTH" val="478,4402"/>
  <p:tag name="OUTPUTTYPE" val="PNG"/>
  <p:tag name="IGUANATEXVERSION" val="160"/>
  <p:tag name="LATEXADDIN" val="\documentclass{article}&#10;\usepackage{amsmath}&#10;\pagestyle{empty}&#10;\begin{document}&#10;&#10;$$ x = \ln 10$$&#10;&#10;&#10;\end{document}"/>
  <p:tag name="IGUANATEXSIZE" val="20"/>
  <p:tag name="IGUANATEXCURSOR" val="89"/>
  <p:tag name="TRANSPARENCY" val="True"/>
  <p:tag name="LATEXENGINEID" val="0"/>
  <p:tag name="TEMPFOLDER" val="D:\Programs\Temp\"/>
  <p:tag name="LATEXFORMHEIGHT" val="320"/>
  <p:tag name="LATEXFORMWIDTH" val="385"/>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07,2366"/>
  <p:tag name="ORIGINALWIDTH" val="693,6633"/>
  <p:tag name="OUTPUTTYPE" val="PNG"/>
  <p:tag name="IGUANATEXVERSION" val="160"/>
  <p:tag name="LATEXADDIN" val="\documentclass{article}&#10;\usepackage{amsmath}&#10;\pagestyle{empty}&#10;\begin{document}&#10;&#10;$$x=2,3025...$$&#10;&#10;&#10;\end{document}"/>
  <p:tag name="IGUANATEXSIZE" val="20"/>
  <p:tag name="IGUANATEXCURSOR" val="87"/>
  <p:tag name="TRANSPARENCY" val="True"/>
  <p:tag name="LATEXENGINEID" val="0"/>
  <p:tag name="TEMPFOLDER" val="D:\Programs\Temp\"/>
  <p:tag name="LATEXFORMHEIGHT" val="320"/>
  <p:tag name="LATEXFORMWIDTH" val="385"/>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84,73937"/>
  <p:tag name="ORIGINALWIDTH" val="660,6674"/>
  <p:tag name="OUTPUTTYPE" val="PNG"/>
  <p:tag name="IGUANATEXVERSION" val="160"/>
  <p:tag name="LATEXADDIN" val="\documentclass{article}&#10;\usepackage{amsmath}&#10;\pagestyle{empty}&#10;\begin{document}&#10;&#10;$$ \sin x = \cos x$$&#10;&#10;&#10;\end{document}"/>
  <p:tag name="IGUANATEXSIZE" val="20"/>
  <p:tag name="IGUANATEXCURSOR" val="85"/>
  <p:tag name="TRANSPARENCY" val="True"/>
  <p:tag name="LATEXENGINEID" val="0"/>
  <p:tag name="TEMPFOLDER" val="D:\Programs\Temp\"/>
  <p:tag name="LATEXFORMHEIGHT" val="320"/>
  <p:tag name="LATEXFORMWIDTH" val="385"/>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83,98952"/>
  <p:tag name="ORIGINALWIDTH" val="488,189"/>
  <p:tag name="OUTPUTTYPE" val="PNG"/>
  <p:tag name="IGUANATEXVERSION" val="160"/>
  <p:tag name="LATEXADDIN" val="\documentclass{article}&#10;\usepackage{amsmath}&#10;\pagestyle{empty}&#10;\begin{document}&#10;&#10;$$ \tan x =1 $$&#10;&#10;&#10;\end{document}"/>
  <p:tag name="IGUANATEXSIZE" val="20"/>
  <p:tag name="IGUANATEXCURSOR" val="94"/>
  <p:tag name="TRANSPARENCY" val="True"/>
  <p:tag name="LATEXENGINEID" val="0"/>
  <p:tag name="TEMPFOLDER" val="D:\Programs\Temp\"/>
  <p:tag name="LATEXFORMHEIGHT" val="320"/>
  <p:tag name="LATEXFORMWIDTH" val="385"/>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223,472"/>
  <p:tag name="ORIGINALWIDTH" val="995,8755"/>
  <p:tag name="OUTPUTTYPE" val="PNG"/>
  <p:tag name="IGUANATEXVERSION" val="160"/>
  <p:tag name="LATEXADDIN" val="\documentclass{article}&#10;\usepackage{amsmath}&#10;\pagestyle{empty}&#10;\begin{document}&#10;&#10;$$ x= \arctan(1) = \frac{\pi}{4}$$&#10;&#10;&#10;\end{document}"/>
  <p:tag name="IGUANATEXSIZE" val="20"/>
  <p:tag name="IGUANATEXCURSOR" val="113"/>
  <p:tag name="TRANSPARENCY" val="True"/>
  <p:tag name="LATEXENGINEID" val="0"/>
  <p:tag name="TEMPFOLDER" val="D:\Programs\Temp\"/>
  <p:tag name="LATEXFORMHEIGHT" val="320"/>
  <p:tag name="LATEXFORMWIDTH" val="385"/>
  <p:tag name="LATEXFORMWRAP" val="True"/>
  <p:tag name="BITMAPVECTOR" val="0"/>
</p:tagLst>
</file>

<file path=ppt/theme/theme1.xml><?xml version="1.0" encoding="utf-8"?>
<a:theme xmlns:a="http://schemas.openxmlformats.org/drawingml/2006/main" name="Faseta">
  <a:themeElements>
    <a:clrScheme name="Fas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s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20855</TotalTime>
  <Words>1565</Words>
  <Application>Microsoft Office PowerPoint</Application>
  <PresentationFormat>Pokaz na ekranie (4:3)</PresentationFormat>
  <Paragraphs>189</Paragraphs>
  <Slides>48</Slides>
  <Notes>2</Notes>
  <HiddenSlides>0</HiddenSlides>
  <MMClips>0</MMClips>
  <ScaleCrop>false</ScaleCrop>
  <HeadingPairs>
    <vt:vector size="6" baseType="variant">
      <vt:variant>
        <vt:lpstr>Używane czcionki</vt:lpstr>
      </vt:variant>
      <vt:variant>
        <vt:i4>9</vt:i4>
      </vt:variant>
      <vt:variant>
        <vt:lpstr>Motyw</vt:lpstr>
      </vt:variant>
      <vt:variant>
        <vt:i4>1</vt:i4>
      </vt:variant>
      <vt:variant>
        <vt:lpstr>Tytuły slajdów</vt:lpstr>
      </vt:variant>
      <vt:variant>
        <vt:i4>48</vt:i4>
      </vt:variant>
    </vt:vector>
  </HeadingPairs>
  <TitlesOfParts>
    <vt:vector size="58" baseType="lpstr">
      <vt:lpstr>Arial</vt:lpstr>
      <vt:lpstr>Arial Unicode MS</vt:lpstr>
      <vt:lpstr>Calibri</vt:lpstr>
      <vt:lpstr>Century Gothic</vt:lpstr>
      <vt:lpstr>Helvetica</vt:lpstr>
      <vt:lpstr>Open Sans</vt:lpstr>
      <vt:lpstr>Times New Roman</vt:lpstr>
      <vt:lpstr>Trebuchet MS</vt:lpstr>
      <vt:lpstr>Wingdings 3</vt:lpstr>
      <vt:lpstr>Faseta</vt:lpstr>
      <vt:lpstr>Matematyka  dla informatyki stosowanej i systemów pomiarowych  2024/2024</vt:lpstr>
      <vt:lpstr>Prezentacja programu PowerPoint</vt:lpstr>
      <vt:lpstr>Prezentacja programu PowerPoint</vt:lpstr>
      <vt:lpstr>Prezentacja programu PowerPoint</vt:lpstr>
      <vt:lpstr>Wrocław</vt:lpstr>
      <vt:lpstr>Zakres zajęć</vt:lpstr>
      <vt:lpstr>Zagadnienia</vt:lpstr>
      <vt:lpstr>Idea stojąca za kursem</vt:lpstr>
      <vt:lpstr>Idea stojąca za kursem</vt:lpstr>
      <vt:lpstr>Prezentacja programu PowerPoint</vt:lpstr>
      <vt:lpstr>Analiza matematyczna w zadaniach  Krysicki, Włodarski  tom 1  tom 2</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ChatGPT                         Gemini</vt:lpstr>
      <vt:lpstr>GPT + Colab</vt:lpstr>
      <vt:lpstr>Prezentacja programu PowerPoint</vt:lpstr>
      <vt:lpstr>Prezentacja programu PowerPoint</vt:lpstr>
      <vt:lpstr>Inne narzędzia</vt:lpstr>
      <vt:lpstr>Workflow</vt:lpstr>
      <vt:lpstr>Mathematica</vt:lpstr>
      <vt:lpstr>http://www.wolframalpha.com/</vt:lpstr>
      <vt:lpstr>Octave Command Line and GUI</vt:lpstr>
      <vt:lpstr>Octave słyży do rozwiązywania problemów numerycznych, m.in.:</vt:lpstr>
      <vt:lpstr>Obliczenia numeryczne i symboliczne</vt:lpstr>
      <vt:lpstr>Obliczenia symboliczne</vt:lpstr>
      <vt:lpstr>Liczenie</vt:lpstr>
      <vt:lpstr>Liczenie w Octave</vt:lpstr>
      <vt:lpstr>help and doc</vt:lpstr>
      <vt:lpstr>Skrypty i funcje</vt:lpstr>
      <vt:lpstr>Wielomiany</vt:lpstr>
      <vt:lpstr>Wykresy</vt:lpstr>
      <vt:lpstr>Wykresy w Oktawie</vt:lpstr>
      <vt:lpstr>Wykresy 2D</vt:lpstr>
      <vt:lpstr>Wykresy 2D</vt:lpstr>
      <vt:lpstr>Opcje stylu</vt:lpstr>
      <vt:lpstr>Po paru wodotryskach…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Matematyka  dla informatyków</dc:title>
  <dc:creator>Remigiusz Durka</dc:creator>
  <cp:lastModifiedBy>Remigiusz Durka</cp:lastModifiedBy>
  <cp:revision>40</cp:revision>
  <dcterms:created xsi:type="dcterms:W3CDTF">2018-10-07T21:07:15Z</dcterms:created>
  <dcterms:modified xsi:type="dcterms:W3CDTF">2024-10-08T07:43:55Z</dcterms:modified>
</cp:coreProperties>
</file>